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2" r:id="rId4"/>
    <p:sldId id="260" r:id="rId5"/>
    <p:sldId id="273" r:id="rId6"/>
    <p:sldId id="274" r:id="rId7"/>
    <p:sldId id="275" r:id="rId8"/>
    <p:sldId id="276" r:id="rId9"/>
    <p:sldId id="282" r:id="rId10"/>
    <p:sldId id="283" r:id="rId11"/>
    <p:sldId id="284" r:id="rId12"/>
    <p:sldId id="258" r:id="rId13"/>
    <p:sldId id="259" r:id="rId14"/>
    <p:sldId id="261" r:id="rId15"/>
    <p:sldId id="271" r:id="rId16"/>
    <p:sldId id="262" r:id="rId17"/>
    <p:sldId id="263" r:id="rId18"/>
    <p:sldId id="264" r:id="rId19"/>
    <p:sldId id="265" r:id="rId20"/>
    <p:sldId id="277" r:id="rId21"/>
    <p:sldId id="266" r:id="rId22"/>
    <p:sldId id="267" r:id="rId23"/>
    <p:sldId id="268" r:id="rId24"/>
    <p:sldId id="269" r:id="rId25"/>
    <p:sldId id="270" r:id="rId26"/>
    <p:sldId id="278" r:id="rId27"/>
    <p:sldId id="279" r:id="rId28"/>
    <p:sldId id="280" r:id="rId29"/>
    <p:sldId id="281" r:id="rId30"/>
    <p:sldId id="293" r:id="rId31"/>
    <p:sldId id="294" r:id="rId32"/>
    <p:sldId id="285" r:id="rId33"/>
    <p:sldId id="286" r:id="rId34"/>
    <p:sldId id="287" r:id="rId35"/>
    <p:sldId id="289" r:id="rId36"/>
    <p:sldId id="290" r:id="rId37"/>
    <p:sldId id="291" r:id="rId38"/>
    <p:sldId id="292" r:id="rId39"/>
    <p:sldId id="296" r:id="rId40"/>
    <p:sldId id="297"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cid:c25e9cb6-e495-4647-b6dc-a7e4af7b86ec@namprd20.prod.outlook.co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cid:4da2a7c0-3429-4c4b-a00d-8c23dd22b62a@namprd20.prod.outlook.co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2BC6F-9232-418E-B58C-AD566E08DC36}"/>
              </a:ext>
            </a:extLst>
          </p:cNvPr>
          <p:cNvSpPr>
            <a:spLocks noGrp="1"/>
          </p:cNvSpPr>
          <p:nvPr>
            <p:ph type="ctrTitle"/>
          </p:nvPr>
        </p:nvSpPr>
        <p:spPr/>
        <p:txBody>
          <a:bodyPr/>
          <a:lstStyle/>
          <a:p>
            <a:r>
              <a:rPr lang="es-ES" dirty="0"/>
              <a:t>GESTIÓN DE PERSONAL PÚBLICO</a:t>
            </a:r>
            <a:endParaRPr lang="es-MX" dirty="0"/>
          </a:p>
        </p:txBody>
      </p:sp>
      <p:sp>
        <p:nvSpPr>
          <p:cNvPr id="3" name="Subtítulo 2">
            <a:extLst>
              <a:ext uri="{FF2B5EF4-FFF2-40B4-BE49-F238E27FC236}">
                <a16:creationId xmlns:a16="http://schemas.microsoft.com/office/drawing/2014/main" id="{8692C0EB-309C-4327-993A-7FEED6A34862}"/>
              </a:ext>
            </a:extLst>
          </p:cNvPr>
          <p:cNvSpPr>
            <a:spLocks noGrp="1"/>
          </p:cNvSpPr>
          <p:nvPr>
            <p:ph type="subTitle" idx="1"/>
          </p:nvPr>
        </p:nvSpPr>
        <p:spPr/>
        <p:txBody>
          <a:bodyPr>
            <a:normAutofit fontScale="92500" lnSpcReduction="20000"/>
          </a:bodyPr>
          <a:lstStyle/>
          <a:p>
            <a:endParaRPr lang="es-ES" sz="3600" dirty="0">
              <a:solidFill>
                <a:srgbClr val="0070C0"/>
              </a:solidFill>
              <a:latin typeface="+mj-lt"/>
              <a:ea typeface="+mj-ea"/>
              <a:cs typeface="+mj-cs"/>
            </a:endParaRPr>
          </a:p>
          <a:p>
            <a:r>
              <a:rPr lang="es-ES" sz="3600" dirty="0">
                <a:solidFill>
                  <a:srgbClr val="0070C0"/>
                </a:solidFill>
                <a:latin typeface="+mj-lt"/>
                <a:ea typeface="+mj-ea"/>
                <a:cs typeface="+mj-cs"/>
              </a:rPr>
              <a:t>BUROCRACIA Y APARATO PÚBLICO</a:t>
            </a:r>
            <a:endParaRPr lang="es-MX" sz="3600" dirty="0">
              <a:solidFill>
                <a:srgbClr val="0070C0"/>
              </a:solidFill>
              <a:latin typeface="+mj-lt"/>
              <a:ea typeface="+mj-ea"/>
              <a:cs typeface="+mj-cs"/>
            </a:endParaRPr>
          </a:p>
        </p:txBody>
      </p:sp>
    </p:spTree>
    <p:extLst>
      <p:ext uri="{BB962C8B-B14F-4D97-AF65-F5344CB8AC3E}">
        <p14:creationId xmlns:p14="http://schemas.microsoft.com/office/powerpoint/2010/main" val="1559869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B6F8E9-A4E7-1F55-0D36-C3D95C89B21D}"/>
              </a:ext>
            </a:extLst>
          </p:cNvPr>
          <p:cNvSpPr>
            <a:spLocks noGrp="1"/>
          </p:cNvSpPr>
          <p:nvPr>
            <p:ph type="title"/>
          </p:nvPr>
        </p:nvSpPr>
        <p:spPr/>
        <p:txBody>
          <a:bodyPr/>
          <a:lstStyle/>
          <a:p>
            <a:r>
              <a:rPr lang="es-MX" dirty="0"/>
              <a:t>La dominación carismática</a:t>
            </a:r>
            <a:br>
              <a:rPr lang="es-MX" dirty="0"/>
            </a:br>
            <a:endParaRPr lang="es-MX" dirty="0"/>
          </a:p>
        </p:txBody>
      </p:sp>
      <p:sp>
        <p:nvSpPr>
          <p:cNvPr id="3" name="Marcador de contenido 2">
            <a:extLst>
              <a:ext uri="{FF2B5EF4-FFF2-40B4-BE49-F238E27FC236}">
                <a16:creationId xmlns:a16="http://schemas.microsoft.com/office/drawing/2014/main" id="{4CDF4EDF-4560-C9D2-1F48-417166AB01F2}"/>
              </a:ext>
            </a:extLst>
          </p:cNvPr>
          <p:cNvSpPr>
            <a:spLocks noGrp="1"/>
          </p:cNvSpPr>
          <p:nvPr>
            <p:ph idx="1"/>
          </p:nvPr>
        </p:nvSpPr>
        <p:spPr/>
        <p:txBody>
          <a:bodyPr/>
          <a:lstStyle/>
          <a:p>
            <a:pPr algn="just" fontAlgn="base"/>
            <a:r>
              <a:rPr lang="es-MX" b="0" i="0" dirty="0">
                <a:solidFill>
                  <a:srgbClr val="3F3F3F"/>
                </a:solidFill>
                <a:effectLst/>
                <a:latin typeface="Open Sans" panose="020B0606030504020204" pitchFamily="34" charset="0"/>
              </a:rPr>
              <a:t>Weber define el carisma como “</a:t>
            </a:r>
            <a:r>
              <a:rPr lang="es-MX" b="0" i="1" dirty="0">
                <a:solidFill>
                  <a:srgbClr val="3F3F3F"/>
                </a:solidFill>
                <a:effectLst/>
                <a:latin typeface="Open Sans" panose="020B0606030504020204" pitchFamily="34" charset="0"/>
              </a:rPr>
              <a:t>la cualidad, que pasa por extraordinaria, de una personalidad, por cuya virtud se la considera en posesión de fuerzas sobrenaturales o sobrehumanas, o como enviados del dios, o como ejemplar y, en consecuencias, como jefe, caudillo, guía o líder” </a:t>
            </a:r>
            <a:r>
              <a:rPr lang="es-MX" b="0" i="0" dirty="0">
                <a:solidFill>
                  <a:srgbClr val="3F3F3F"/>
                </a:solidFill>
                <a:effectLst/>
                <a:latin typeface="Open Sans" panose="020B0606030504020204" pitchFamily="34" charset="0"/>
              </a:rPr>
              <a:t>(Weber, 1983, p. 193).</a:t>
            </a:r>
          </a:p>
          <a:p>
            <a:pPr algn="just" fontAlgn="base"/>
            <a:r>
              <a:rPr lang="es-MX" b="0" i="0" dirty="0">
                <a:solidFill>
                  <a:srgbClr val="3F3F3F"/>
                </a:solidFill>
                <a:effectLst/>
                <a:latin typeface="Open Sans" panose="020B0606030504020204" pitchFamily="34" charset="0"/>
              </a:rPr>
              <a:t> El carisma depende del reconocimiento, por parte de los dominados, de los poderes del carismático, para tener validez. </a:t>
            </a:r>
          </a:p>
          <a:p>
            <a:pPr algn="just" fontAlgn="base"/>
            <a:r>
              <a:rPr lang="es-MX" b="0" i="0" dirty="0">
                <a:solidFill>
                  <a:srgbClr val="3F3F3F"/>
                </a:solidFill>
                <a:effectLst/>
                <a:latin typeface="Open Sans" panose="020B0606030504020204" pitchFamily="34" charset="0"/>
              </a:rPr>
              <a:t>Por tanto, la falta de reconocimiento y de corroboración pone en crisis la autoridad carismática.</a:t>
            </a:r>
          </a:p>
          <a:p>
            <a:endParaRPr lang="es-MX" dirty="0"/>
          </a:p>
        </p:txBody>
      </p:sp>
    </p:spTree>
    <p:extLst>
      <p:ext uri="{BB962C8B-B14F-4D97-AF65-F5344CB8AC3E}">
        <p14:creationId xmlns:p14="http://schemas.microsoft.com/office/powerpoint/2010/main" val="2625897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B1B32C-0E90-F461-1A90-6611697410A6}"/>
              </a:ext>
            </a:extLst>
          </p:cNvPr>
          <p:cNvSpPr>
            <a:spLocks noGrp="1"/>
          </p:cNvSpPr>
          <p:nvPr>
            <p:ph type="title"/>
          </p:nvPr>
        </p:nvSpPr>
        <p:spPr/>
        <p:txBody>
          <a:bodyPr/>
          <a:lstStyle/>
          <a:p>
            <a:r>
              <a:rPr lang="es-MX" dirty="0"/>
              <a:t>La dominación racional legal</a:t>
            </a:r>
          </a:p>
        </p:txBody>
      </p:sp>
      <p:sp>
        <p:nvSpPr>
          <p:cNvPr id="3" name="Marcador de contenido 2">
            <a:extLst>
              <a:ext uri="{FF2B5EF4-FFF2-40B4-BE49-F238E27FC236}">
                <a16:creationId xmlns:a16="http://schemas.microsoft.com/office/drawing/2014/main" id="{D7B5B4DD-E974-3F99-46EA-5C18B7624462}"/>
              </a:ext>
            </a:extLst>
          </p:cNvPr>
          <p:cNvSpPr>
            <a:spLocks noGrp="1"/>
          </p:cNvSpPr>
          <p:nvPr>
            <p:ph idx="1"/>
          </p:nvPr>
        </p:nvSpPr>
        <p:spPr/>
        <p:txBody>
          <a:bodyPr/>
          <a:lstStyle/>
          <a:p>
            <a:pPr marL="0" indent="0" algn="l" fontAlgn="base">
              <a:buNone/>
            </a:pPr>
            <a:endParaRPr lang="es-MX" b="0" i="0" dirty="0">
              <a:solidFill>
                <a:srgbClr val="3F3F3F"/>
              </a:solidFill>
              <a:effectLst/>
              <a:latin typeface="Open Sans" panose="020B0606030504020204" pitchFamily="34" charset="0"/>
            </a:endParaRPr>
          </a:p>
          <a:p>
            <a:pPr algn="just" fontAlgn="base"/>
            <a:r>
              <a:rPr lang="es-MX" sz="2000" b="0" i="0" dirty="0">
                <a:solidFill>
                  <a:srgbClr val="3F3F3F"/>
                </a:solidFill>
                <a:effectLst/>
                <a:latin typeface="Open Sans" panose="020B0606030504020204" pitchFamily="34" charset="0"/>
              </a:rPr>
              <a:t>La dominación legal-racional se basa en normas establecidas por la asociación. La obediencia, dentro de este tipo de dominación, se debe no al superior como tal, sino a las normas que definen su autoridad. Por tanto, el dirigente debe orientar sus disposiciones por estas normas (Weber, 1983).</a:t>
            </a:r>
          </a:p>
          <a:p>
            <a:endParaRPr lang="es-MX" dirty="0"/>
          </a:p>
        </p:txBody>
      </p:sp>
    </p:spTree>
    <p:extLst>
      <p:ext uri="{BB962C8B-B14F-4D97-AF65-F5344CB8AC3E}">
        <p14:creationId xmlns:p14="http://schemas.microsoft.com/office/powerpoint/2010/main" val="2578456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C41CF6-0D5A-43F6-8EF8-437094A99744}"/>
              </a:ext>
            </a:extLst>
          </p:cNvPr>
          <p:cNvSpPr>
            <a:spLocks noGrp="1"/>
          </p:cNvSpPr>
          <p:nvPr>
            <p:ph type="title"/>
          </p:nvPr>
        </p:nvSpPr>
        <p:spPr/>
        <p:txBody>
          <a:bodyPr/>
          <a:lstStyle/>
          <a:p>
            <a:r>
              <a:rPr lang="es-ES" dirty="0"/>
              <a:t>Vertientes de la burocracia.</a:t>
            </a:r>
            <a:endParaRPr lang="es-MX" dirty="0"/>
          </a:p>
        </p:txBody>
      </p:sp>
      <p:sp>
        <p:nvSpPr>
          <p:cNvPr id="3" name="Marcador de contenido 2">
            <a:extLst>
              <a:ext uri="{FF2B5EF4-FFF2-40B4-BE49-F238E27FC236}">
                <a16:creationId xmlns:a16="http://schemas.microsoft.com/office/drawing/2014/main" id="{280E0B27-1762-4B63-BD67-89845BEF8942}"/>
              </a:ext>
            </a:extLst>
          </p:cNvPr>
          <p:cNvSpPr>
            <a:spLocks noGrp="1"/>
          </p:cNvSpPr>
          <p:nvPr>
            <p:ph idx="1"/>
          </p:nvPr>
        </p:nvSpPr>
        <p:spPr/>
        <p:txBody>
          <a:bodyPr/>
          <a:lstStyle/>
          <a:p>
            <a:r>
              <a:rPr lang="es-ES" dirty="0"/>
              <a:t>Dualidad intrínseca de la burocracia implica dos vertientes: </a:t>
            </a:r>
          </a:p>
          <a:p>
            <a:endParaRPr lang="es-ES" dirty="0"/>
          </a:p>
          <a:p>
            <a:r>
              <a:rPr lang="es-ES" dirty="0"/>
              <a:t>1) Efectividad para lograr metas al más bajo costo y </a:t>
            </a:r>
          </a:p>
          <a:p>
            <a:endParaRPr lang="es-ES" dirty="0"/>
          </a:p>
          <a:p>
            <a:r>
              <a:rPr lang="es-ES" dirty="0"/>
              <a:t>2) Controlar mejor la incertidumbre, al regular a los trabajadores, a los proveedores y a los mercados a partir de reglas formales conocidas. </a:t>
            </a:r>
            <a:endParaRPr lang="es-MX" dirty="0"/>
          </a:p>
        </p:txBody>
      </p:sp>
    </p:spTree>
    <p:extLst>
      <p:ext uri="{BB962C8B-B14F-4D97-AF65-F5344CB8AC3E}">
        <p14:creationId xmlns:p14="http://schemas.microsoft.com/office/powerpoint/2010/main" val="665890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7304FE-301B-412D-9097-B99D1A347784}"/>
              </a:ext>
            </a:extLst>
          </p:cNvPr>
          <p:cNvSpPr>
            <a:spLocks noGrp="1"/>
          </p:cNvSpPr>
          <p:nvPr>
            <p:ph type="title"/>
          </p:nvPr>
        </p:nvSpPr>
        <p:spPr>
          <a:xfrm>
            <a:off x="836725" y="492154"/>
            <a:ext cx="8596668" cy="1320800"/>
          </a:xfrm>
        </p:spPr>
        <p:txBody>
          <a:bodyPr/>
          <a:lstStyle/>
          <a:p>
            <a:r>
              <a:rPr lang="es-ES" dirty="0"/>
              <a:t>Teóricos de la Administración</a:t>
            </a:r>
            <a:endParaRPr lang="es-MX" dirty="0"/>
          </a:p>
        </p:txBody>
      </p:sp>
      <p:graphicFrame>
        <p:nvGraphicFramePr>
          <p:cNvPr id="6" name="Marcador de contenido 5">
            <a:extLst>
              <a:ext uri="{FF2B5EF4-FFF2-40B4-BE49-F238E27FC236}">
                <a16:creationId xmlns:a16="http://schemas.microsoft.com/office/drawing/2014/main" id="{6CD7BF90-0D3C-4A71-966D-89E41C2C6592}"/>
              </a:ext>
            </a:extLst>
          </p:cNvPr>
          <p:cNvGraphicFramePr>
            <a:graphicFrameLocks noGrp="1"/>
          </p:cNvGraphicFramePr>
          <p:nvPr>
            <p:ph idx="1"/>
            <p:extLst>
              <p:ext uri="{D42A27DB-BD31-4B8C-83A1-F6EECF244321}">
                <p14:modId xmlns:p14="http://schemas.microsoft.com/office/powerpoint/2010/main" val="3193621106"/>
              </p:ext>
            </p:extLst>
          </p:nvPr>
        </p:nvGraphicFramePr>
        <p:xfrm>
          <a:off x="744803" y="2192020"/>
          <a:ext cx="8596311" cy="2473960"/>
        </p:xfrm>
        <a:graphic>
          <a:graphicData uri="http://schemas.openxmlformats.org/drawingml/2006/table">
            <a:tbl>
              <a:tblPr firstRow="1" bandRow="1">
                <a:tableStyleId>{5C22544A-7EE6-4342-B048-85BDC9FD1C3A}</a:tableStyleId>
              </a:tblPr>
              <a:tblGrid>
                <a:gridCol w="2865437">
                  <a:extLst>
                    <a:ext uri="{9D8B030D-6E8A-4147-A177-3AD203B41FA5}">
                      <a16:colId xmlns:a16="http://schemas.microsoft.com/office/drawing/2014/main" val="2168627081"/>
                    </a:ext>
                  </a:extLst>
                </a:gridCol>
                <a:gridCol w="2865437">
                  <a:extLst>
                    <a:ext uri="{9D8B030D-6E8A-4147-A177-3AD203B41FA5}">
                      <a16:colId xmlns:a16="http://schemas.microsoft.com/office/drawing/2014/main" val="455166461"/>
                    </a:ext>
                  </a:extLst>
                </a:gridCol>
                <a:gridCol w="2865437">
                  <a:extLst>
                    <a:ext uri="{9D8B030D-6E8A-4147-A177-3AD203B41FA5}">
                      <a16:colId xmlns:a16="http://schemas.microsoft.com/office/drawing/2014/main" val="547814800"/>
                    </a:ext>
                  </a:extLst>
                </a:gridCol>
              </a:tblGrid>
              <a:tr h="370840">
                <a:tc>
                  <a:txBody>
                    <a:bodyPr/>
                    <a:lstStyle/>
                    <a:p>
                      <a:pPr algn="ctr"/>
                      <a:r>
                        <a:rPr lang="es-ES" dirty="0"/>
                        <a:t>Weber </a:t>
                      </a:r>
                      <a:endParaRPr lang="es-MX" dirty="0"/>
                    </a:p>
                  </a:txBody>
                  <a:tcPr/>
                </a:tc>
                <a:tc>
                  <a:txBody>
                    <a:bodyPr/>
                    <a:lstStyle/>
                    <a:p>
                      <a:pPr algn="ctr"/>
                      <a:r>
                        <a:rPr lang="es-ES" dirty="0"/>
                        <a:t>Taylor</a:t>
                      </a:r>
                      <a:endParaRPr lang="es-MX" dirty="0"/>
                    </a:p>
                  </a:txBody>
                  <a:tcPr/>
                </a:tc>
                <a:tc>
                  <a:txBody>
                    <a:bodyPr/>
                    <a:lstStyle/>
                    <a:p>
                      <a:pPr algn="ctr"/>
                      <a:r>
                        <a:rPr lang="es-ES" dirty="0"/>
                        <a:t>Fayol</a:t>
                      </a:r>
                      <a:endParaRPr lang="es-MX" dirty="0"/>
                    </a:p>
                  </a:txBody>
                  <a:tcPr/>
                </a:tc>
                <a:extLst>
                  <a:ext uri="{0D108BD9-81ED-4DB2-BD59-A6C34878D82A}">
                    <a16:rowId xmlns:a16="http://schemas.microsoft.com/office/drawing/2014/main" val="39558076"/>
                  </a:ext>
                </a:extLst>
              </a:tr>
              <a:tr h="370840">
                <a:tc>
                  <a:txBody>
                    <a:bodyPr/>
                    <a:lstStyle/>
                    <a:p>
                      <a:r>
                        <a:rPr lang="es-ES" dirty="0"/>
                        <a:t>Características esenciales y consecuencias de la burocracia.</a:t>
                      </a:r>
                      <a:endParaRPr lang="es-MX" dirty="0"/>
                    </a:p>
                  </a:txBody>
                  <a:tcPr/>
                </a:tc>
                <a:tc>
                  <a:txBody>
                    <a:bodyPr/>
                    <a:lstStyle/>
                    <a:p>
                      <a:r>
                        <a:rPr lang="es-MX" dirty="0"/>
                        <a:t>Métodos científicos para realizar rutinas febriles</a:t>
                      </a:r>
                    </a:p>
                  </a:txBody>
                  <a:tcPr/>
                </a:tc>
                <a:tc>
                  <a:txBody>
                    <a:bodyPr/>
                    <a:lstStyle/>
                    <a:p>
                      <a:r>
                        <a:rPr lang="es-MX" dirty="0"/>
                        <a:t>Funciones de dirección</a:t>
                      </a:r>
                    </a:p>
                  </a:txBody>
                  <a:tcPr/>
                </a:tc>
                <a:extLst>
                  <a:ext uri="{0D108BD9-81ED-4DB2-BD59-A6C34878D82A}">
                    <a16:rowId xmlns:a16="http://schemas.microsoft.com/office/drawing/2014/main" val="3235625399"/>
                  </a:ext>
                </a:extLst>
              </a:tr>
              <a:tr h="370840">
                <a:tc>
                  <a:txBody>
                    <a:bodyPr/>
                    <a:lstStyle/>
                    <a:p>
                      <a:r>
                        <a:rPr lang="es-ES" dirty="0"/>
                        <a:t>Organización en conjuntos, estructuras de poder y patrones de comportamiento</a:t>
                      </a:r>
                      <a:endParaRPr lang="es-MX" dirty="0"/>
                    </a:p>
                  </a:txBody>
                  <a:tcPr/>
                </a:tc>
                <a:tc>
                  <a:txBody>
                    <a:bodyPr/>
                    <a:lstStyle/>
                    <a:p>
                      <a:r>
                        <a:rPr lang="es-ES" dirty="0"/>
                        <a:t>Sistematizar la gerencia y control operaciones</a:t>
                      </a:r>
                      <a:endParaRPr lang="es-MX" dirty="0"/>
                    </a:p>
                  </a:txBody>
                  <a:tcPr/>
                </a:tc>
                <a:tc>
                  <a:txBody>
                    <a:bodyPr/>
                    <a:lstStyle/>
                    <a:p>
                      <a:r>
                        <a:rPr lang="es-ES" dirty="0"/>
                        <a:t>Bases para mejorar la dirección de organizaciones</a:t>
                      </a:r>
                      <a:endParaRPr lang="es-MX" dirty="0"/>
                    </a:p>
                  </a:txBody>
                  <a:tcPr/>
                </a:tc>
                <a:extLst>
                  <a:ext uri="{0D108BD9-81ED-4DB2-BD59-A6C34878D82A}">
                    <a16:rowId xmlns:a16="http://schemas.microsoft.com/office/drawing/2014/main" val="914875877"/>
                  </a:ext>
                </a:extLst>
              </a:tr>
            </a:tbl>
          </a:graphicData>
        </a:graphic>
      </p:graphicFrame>
    </p:spTree>
    <p:extLst>
      <p:ext uri="{BB962C8B-B14F-4D97-AF65-F5344CB8AC3E}">
        <p14:creationId xmlns:p14="http://schemas.microsoft.com/office/powerpoint/2010/main" val="355174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64CCD2-A266-4949-8AF9-C46CB877DDFD}"/>
              </a:ext>
            </a:extLst>
          </p:cNvPr>
          <p:cNvSpPr>
            <a:spLocks noGrp="1"/>
          </p:cNvSpPr>
          <p:nvPr>
            <p:ph type="title"/>
          </p:nvPr>
        </p:nvSpPr>
        <p:spPr>
          <a:xfrm>
            <a:off x="813077" y="381230"/>
            <a:ext cx="8596668" cy="1320800"/>
          </a:xfrm>
        </p:spPr>
        <p:txBody>
          <a:bodyPr>
            <a:normAutofit/>
          </a:bodyPr>
          <a:lstStyle/>
          <a:p>
            <a:r>
              <a:rPr lang="es-ES" sz="2800" dirty="0"/>
              <a:t>Aspectos relevantes de la burocracia en Weber.</a:t>
            </a:r>
            <a:endParaRPr lang="es-MX" sz="2800" dirty="0"/>
          </a:p>
        </p:txBody>
      </p:sp>
      <p:graphicFrame>
        <p:nvGraphicFramePr>
          <p:cNvPr id="4" name="Marcador de contenido 3">
            <a:extLst>
              <a:ext uri="{FF2B5EF4-FFF2-40B4-BE49-F238E27FC236}">
                <a16:creationId xmlns:a16="http://schemas.microsoft.com/office/drawing/2014/main" id="{6123B9AB-9DDF-40FA-9283-91EA79FDE4F1}"/>
              </a:ext>
            </a:extLst>
          </p:cNvPr>
          <p:cNvGraphicFramePr>
            <a:graphicFrameLocks noGrp="1"/>
          </p:cNvGraphicFramePr>
          <p:nvPr>
            <p:ph idx="1"/>
            <p:extLst>
              <p:ext uri="{D42A27DB-BD31-4B8C-83A1-F6EECF244321}">
                <p14:modId xmlns:p14="http://schemas.microsoft.com/office/powerpoint/2010/main" val="552777331"/>
              </p:ext>
            </p:extLst>
          </p:nvPr>
        </p:nvGraphicFramePr>
        <p:xfrm>
          <a:off x="778002" y="1920144"/>
          <a:ext cx="8617139" cy="4693920"/>
        </p:xfrm>
        <a:graphic>
          <a:graphicData uri="http://schemas.openxmlformats.org/drawingml/2006/table">
            <a:tbl>
              <a:tblPr firstRow="1" bandRow="1">
                <a:tableStyleId>{5C22544A-7EE6-4342-B048-85BDC9FD1C3A}</a:tableStyleId>
              </a:tblPr>
              <a:tblGrid>
                <a:gridCol w="3256574">
                  <a:extLst>
                    <a:ext uri="{9D8B030D-6E8A-4147-A177-3AD203B41FA5}">
                      <a16:colId xmlns:a16="http://schemas.microsoft.com/office/drawing/2014/main" val="2992323145"/>
                    </a:ext>
                  </a:extLst>
                </a:gridCol>
                <a:gridCol w="5360565">
                  <a:extLst>
                    <a:ext uri="{9D8B030D-6E8A-4147-A177-3AD203B41FA5}">
                      <a16:colId xmlns:a16="http://schemas.microsoft.com/office/drawing/2014/main" val="1826586963"/>
                    </a:ext>
                  </a:extLst>
                </a:gridCol>
              </a:tblGrid>
              <a:tr h="370840">
                <a:tc>
                  <a:txBody>
                    <a:bodyPr/>
                    <a:lstStyle/>
                    <a:p>
                      <a:r>
                        <a:rPr lang="es-MX" dirty="0"/>
                        <a:t>Jerarquía y responsabilidad </a:t>
                      </a:r>
                    </a:p>
                  </a:txBody>
                  <a:tcPr/>
                </a:tc>
                <a:tc>
                  <a:txBody>
                    <a:bodyPr/>
                    <a:lstStyle/>
                    <a:p>
                      <a:r>
                        <a:rPr lang="es-ES" sz="1600" dirty="0"/>
                        <a:t>Sistema organizado de mando y subordinación mutua de las autoridades inferiores por las superiores.</a:t>
                      </a:r>
                      <a:endParaRPr lang="es-MX" sz="1600" dirty="0"/>
                    </a:p>
                  </a:txBody>
                  <a:tcPr/>
                </a:tc>
                <a:extLst>
                  <a:ext uri="{0D108BD9-81ED-4DB2-BD59-A6C34878D82A}">
                    <a16:rowId xmlns:a16="http://schemas.microsoft.com/office/drawing/2014/main" val="2739483511"/>
                  </a:ext>
                </a:extLst>
              </a:tr>
              <a:tr h="370840">
                <a:tc>
                  <a:txBody>
                    <a:bodyPr/>
                    <a:lstStyle/>
                    <a:p>
                      <a:r>
                        <a:rPr lang="es-MX" dirty="0"/>
                        <a:t>Normativa escrita </a:t>
                      </a:r>
                    </a:p>
                  </a:txBody>
                  <a:tcPr/>
                </a:tc>
                <a:tc>
                  <a:txBody>
                    <a:bodyPr/>
                    <a:lstStyle/>
                    <a:p>
                      <a:r>
                        <a:rPr lang="es-ES" sz="1600" dirty="0"/>
                        <a:t>Regula las relaciones entre los miembros de la organización y las funciones de cada uno de éstos en relación con su status y especialización</a:t>
                      </a:r>
                      <a:endParaRPr lang="es-MX" sz="1600" dirty="0"/>
                    </a:p>
                  </a:txBody>
                  <a:tcPr/>
                </a:tc>
                <a:extLst>
                  <a:ext uri="{0D108BD9-81ED-4DB2-BD59-A6C34878D82A}">
                    <a16:rowId xmlns:a16="http://schemas.microsoft.com/office/drawing/2014/main" val="736130523"/>
                  </a:ext>
                </a:extLst>
              </a:tr>
              <a:tr h="370840">
                <a:tc>
                  <a:txBody>
                    <a:bodyPr/>
                    <a:lstStyle/>
                    <a:p>
                      <a:r>
                        <a:rPr lang="es-MX" dirty="0"/>
                        <a:t>Obediencia</a:t>
                      </a:r>
                    </a:p>
                  </a:txBody>
                  <a:tcPr/>
                </a:tc>
                <a:tc>
                  <a:txBody>
                    <a:bodyPr/>
                    <a:lstStyle/>
                    <a:p>
                      <a:r>
                        <a:rPr lang="es-ES" sz="1600" dirty="0"/>
                        <a:t>Cumplimiento de la normativa general y de las instrucciones recibidas de la autoridad</a:t>
                      </a:r>
                      <a:endParaRPr lang="es-MX" sz="1600" dirty="0"/>
                    </a:p>
                  </a:txBody>
                  <a:tcPr/>
                </a:tc>
                <a:extLst>
                  <a:ext uri="{0D108BD9-81ED-4DB2-BD59-A6C34878D82A}">
                    <a16:rowId xmlns:a16="http://schemas.microsoft.com/office/drawing/2014/main" val="2194677587"/>
                  </a:ext>
                </a:extLst>
              </a:tr>
              <a:tr h="370840">
                <a:tc>
                  <a:txBody>
                    <a:bodyPr/>
                    <a:lstStyle/>
                    <a:p>
                      <a:r>
                        <a:rPr lang="es-MX" dirty="0"/>
                        <a:t>Selección de Personal</a:t>
                      </a:r>
                    </a:p>
                  </a:txBody>
                  <a:tcPr/>
                </a:tc>
                <a:tc>
                  <a:txBody>
                    <a:bodyPr/>
                    <a:lstStyle/>
                    <a:p>
                      <a:r>
                        <a:rPr lang="es-ES" sz="1600" dirty="0"/>
                        <a:t>Profesión que exige una serie de conocimientos específicos, que hay que demostrar a través de unas pruebas determinadas. </a:t>
                      </a:r>
                      <a:endParaRPr lang="es-MX" sz="1600" dirty="0"/>
                    </a:p>
                  </a:txBody>
                  <a:tcPr/>
                </a:tc>
                <a:extLst>
                  <a:ext uri="{0D108BD9-81ED-4DB2-BD59-A6C34878D82A}">
                    <a16:rowId xmlns:a16="http://schemas.microsoft.com/office/drawing/2014/main" val="4200746276"/>
                  </a:ext>
                </a:extLst>
              </a:tr>
              <a:tr h="370840">
                <a:tc>
                  <a:txBody>
                    <a:bodyPr/>
                    <a:lstStyle/>
                    <a:p>
                      <a:r>
                        <a:rPr lang="es-MX" dirty="0"/>
                        <a:t>Sistema de remuneraciones</a:t>
                      </a:r>
                    </a:p>
                  </a:txBody>
                  <a:tcPr/>
                </a:tc>
                <a:tc>
                  <a:txBody>
                    <a:bodyPr/>
                    <a:lstStyle/>
                    <a:p>
                      <a:r>
                        <a:rPr lang="es-ES" sz="1600" dirty="0"/>
                        <a:t>La retribución se produce más bien en relación con las funciones desempeñadas y no de acuerdo al trabajo realizado</a:t>
                      </a:r>
                      <a:endParaRPr lang="es-MX" sz="1600" dirty="0"/>
                    </a:p>
                  </a:txBody>
                  <a:tcPr/>
                </a:tc>
                <a:extLst>
                  <a:ext uri="{0D108BD9-81ED-4DB2-BD59-A6C34878D82A}">
                    <a16:rowId xmlns:a16="http://schemas.microsoft.com/office/drawing/2014/main" val="4256126369"/>
                  </a:ext>
                </a:extLst>
              </a:tr>
              <a:tr h="370840">
                <a:tc>
                  <a:txBody>
                    <a:bodyPr/>
                    <a:lstStyle/>
                    <a:p>
                      <a:r>
                        <a:rPr lang="es-MX" dirty="0"/>
                        <a:t>Dedicación laboral completa </a:t>
                      </a:r>
                    </a:p>
                  </a:txBody>
                  <a:tcPr/>
                </a:tc>
                <a:tc>
                  <a:txBody>
                    <a:bodyPr/>
                    <a:lstStyle/>
                    <a:p>
                      <a:r>
                        <a:rPr lang="es-ES" sz="1600" dirty="0"/>
                        <a:t>El ejercicio de la Administración Pública exige exclusividad y no permite la participación en aquellas cuestiones privadas cuyos intereses puedan entrar en colisión con los públicos.</a:t>
                      </a:r>
                      <a:endParaRPr lang="es-MX" sz="1600" dirty="0"/>
                    </a:p>
                  </a:txBody>
                  <a:tcPr/>
                </a:tc>
                <a:extLst>
                  <a:ext uri="{0D108BD9-81ED-4DB2-BD59-A6C34878D82A}">
                    <a16:rowId xmlns:a16="http://schemas.microsoft.com/office/drawing/2014/main" val="30962297"/>
                  </a:ext>
                </a:extLst>
              </a:tr>
            </a:tbl>
          </a:graphicData>
        </a:graphic>
      </p:graphicFrame>
    </p:spTree>
    <p:extLst>
      <p:ext uri="{BB962C8B-B14F-4D97-AF65-F5344CB8AC3E}">
        <p14:creationId xmlns:p14="http://schemas.microsoft.com/office/powerpoint/2010/main" val="2623938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DF96C3-8374-44CD-94FA-4FD7E744811B}"/>
              </a:ext>
            </a:extLst>
          </p:cNvPr>
          <p:cNvSpPr>
            <a:spLocks noGrp="1"/>
          </p:cNvSpPr>
          <p:nvPr>
            <p:ph type="title"/>
          </p:nvPr>
        </p:nvSpPr>
        <p:spPr/>
        <p:txBody>
          <a:bodyPr/>
          <a:lstStyle/>
          <a:p>
            <a:r>
              <a:rPr lang="es-ES" dirty="0"/>
              <a:t>Teoría Racional de la Burocracia.</a:t>
            </a:r>
            <a:endParaRPr lang="es-MX" dirty="0"/>
          </a:p>
        </p:txBody>
      </p:sp>
      <p:sp>
        <p:nvSpPr>
          <p:cNvPr id="3" name="Marcador de contenido 2">
            <a:extLst>
              <a:ext uri="{FF2B5EF4-FFF2-40B4-BE49-F238E27FC236}">
                <a16:creationId xmlns:a16="http://schemas.microsoft.com/office/drawing/2014/main" id="{F1D7CB4D-0C5B-457A-81D7-FE18C7BD3A38}"/>
              </a:ext>
            </a:extLst>
          </p:cNvPr>
          <p:cNvSpPr>
            <a:spLocks noGrp="1"/>
          </p:cNvSpPr>
          <p:nvPr>
            <p:ph idx="1"/>
          </p:nvPr>
        </p:nvSpPr>
        <p:spPr/>
        <p:txBody>
          <a:bodyPr/>
          <a:lstStyle/>
          <a:p>
            <a:r>
              <a:rPr lang="es-ES" dirty="0"/>
              <a:t>En siglo XX Max Weber presenta su teoría racional de la burocracia:</a:t>
            </a:r>
          </a:p>
          <a:p>
            <a:pPr lvl="1">
              <a:buFont typeface="Wingdings" panose="05000000000000000000" pitchFamily="2" charset="2"/>
              <a:buChar char="q"/>
            </a:pPr>
            <a:r>
              <a:rPr lang="es-ES" dirty="0"/>
              <a:t>da orden y racionalidad a la Administración Pública, </a:t>
            </a:r>
          </a:p>
          <a:p>
            <a:pPr lvl="1">
              <a:buFont typeface="Wingdings" panose="05000000000000000000" pitchFamily="2" charset="2"/>
              <a:buChar char="q"/>
            </a:pPr>
            <a:r>
              <a:rPr lang="es-ES" dirty="0"/>
              <a:t>define las relaciones de poder y mando, </a:t>
            </a:r>
          </a:p>
          <a:p>
            <a:pPr lvl="1">
              <a:buFont typeface="Wingdings" panose="05000000000000000000" pitchFamily="2" charset="2"/>
              <a:buChar char="q"/>
            </a:pPr>
            <a:r>
              <a:rPr lang="es-ES" dirty="0"/>
              <a:t>Define estructuras y procedimientos en función al logro de los objetivos,</a:t>
            </a:r>
          </a:p>
          <a:p>
            <a:pPr lvl="1">
              <a:buFont typeface="Wingdings" panose="05000000000000000000" pitchFamily="2" charset="2"/>
              <a:buChar char="q"/>
            </a:pPr>
            <a:r>
              <a:rPr lang="es-ES" dirty="0"/>
              <a:t>definen puestos caracterizados por la impersonalidad, </a:t>
            </a:r>
          </a:p>
          <a:p>
            <a:pPr lvl="1">
              <a:buFont typeface="Wingdings" panose="05000000000000000000" pitchFamily="2" charset="2"/>
              <a:buChar char="q"/>
            </a:pPr>
            <a:r>
              <a:rPr lang="es-ES" dirty="0"/>
              <a:t>concibe a los servidores públicos como seres inanimados los cuales solo responden a estímulos económicos.</a:t>
            </a:r>
            <a:endParaRPr lang="es-MX" dirty="0"/>
          </a:p>
        </p:txBody>
      </p:sp>
    </p:spTree>
    <p:extLst>
      <p:ext uri="{BB962C8B-B14F-4D97-AF65-F5344CB8AC3E}">
        <p14:creationId xmlns:p14="http://schemas.microsoft.com/office/powerpoint/2010/main" val="3760092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A7876-25D5-4478-BAB0-9706D8E6293A}"/>
              </a:ext>
            </a:extLst>
          </p:cNvPr>
          <p:cNvSpPr>
            <a:spLocks noGrp="1"/>
          </p:cNvSpPr>
          <p:nvPr>
            <p:ph type="title"/>
          </p:nvPr>
        </p:nvSpPr>
        <p:spPr/>
        <p:txBody>
          <a:bodyPr/>
          <a:lstStyle/>
          <a:p>
            <a:r>
              <a:rPr lang="es-ES" dirty="0"/>
              <a:t>Organización burocrática ideal, se fomenta:</a:t>
            </a:r>
            <a:endParaRPr lang="es-MX" dirty="0"/>
          </a:p>
        </p:txBody>
      </p:sp>
      <p:sp>
        <p:nvSpPr>
          <p:cNvPr id="3" name="Marcador de contenido 2">
            <a:extLst>
              <a:ext uri="{FF2B5EF4-FFF2-40B4-BE49-F238E27FC236}">
                <a16:creationId xmlns:a16="http://schemas.microsoft.com/office/drawing/2014/main" id="{AFC69205-6017-4B90-BCA4-452CD8D9B77E}"/>
              </a:ext>
            </a:extLst>
          </p:cNvPr>
          <p:cNvSpPr>
            <a:spLocks noGrp="1"/>
          </p:cNvSpPr>
          <p:nvPr>
            <p:ph idx="1"/>
          </p:nvPr>
        </p:nvSpPr>
        <p:spPr/>
        <p:txBody>
          <a:bodyPr/>
          <a:lstStyle/>
          <a:p>
            <a:endParaRPr lang="es-ES" dirty="0"/>
          </a:p>
          <a:p>
            <a:endParaRPr lang="es-ES" dirty="0"/>
          </a:p>
          <a:p>
            <a:pPr algn="just"/>
            <a:r>
              <a:rPr lang="es-ES" dirty="0"/>
              <a:t>La especialización para las distintas tareas, </a:t>
            </a:r>
          </a:p>
          <a:p>
            <a:pPr algn="just"/>
            <a:r>
              <a:rPr lang="es-ES" dirty="0"/>
              <a:t>donde existe una clara división del trabajo y </a:t>
            </a:r>
          </a:p>
          <a:p>
            <a:pPr algn="just"/>
            <a:r>
              <a:rPr lang="es-ES" dirty="0"/>
              <a:t>el personal ejecuta las tareas en forma eficiente. </a:t>
            </a:r>
          </a:p>
          <a:p>
            <a:pPr algn="just"/>
            <a:r>
              <a:rPr lang="es-ES" dirty="0"/>
              <a:t>deben estar separados los trabajadores de la propiedad de los medios de producción y de los recursos materiales que manejan. </a:t>
            </a:r>
            <a:endParaRPr lang="es-MX" dirty="0"/>
          </a:p>
        </p:txBody>
      </p:sp>
    </p:spTree>
    <p:extLst>
      <p:ext uri="{BB962C8B-B14F-4D97-AF65-F5344CB8AC3E}">
        <p14:creationId xmlns:p14="http://schemas.microsoft.com/office/powerpoint/2010/main" val="51675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94FD5E-5191-45D2-BE18-0956122C53FE}"/>
              </a:ext>
            </a:extLst>
          </p:cNvPr>
          <p:cNvSpPr>
            <a:spLocks noGrp="1"/>
          </p:cNvSpPr>
          <p:nvPr>
            <p:ph type="title"/>
          </p:nvPr>
        </p:nvSpPr>
        <p:spPr/>
        <p:txBody>
          <a:bodyPr/>
          <a:lstStyle/>
          <a:p>
            <a:r>
              <a:rPr lang="es-ES" dirty="0"/>
              <a:t>Modelo burocrático</a:t>
            </a:r>
            <a:endParaRPr lang="es-MX" dirty="0"/>
          </a:p>
        </p:txBody>
      </p:sp>
      <p:sp>
        <p:nvSpPr>
          <p:cNvPr id="3" name="Marcador de contenido 2">
            <a:extLst>
              <a:ext uri="{FF2B5EF4-FFF2-40B4-BE49-F238E27FC236}">
                <a16:creationId xmlns:a16="http://schemas.microsoft.com/office/drawing/2014/main" id="{07E30531-E901-4E36-8378-F82776A7EE57}"/>
              </a:ext>
            </a:extLst>
          </p:cNvPr>
          <p:cNvSpPr>
            <a:spLocks noGrp="1"/>
          </p:cNvSpPr>
          <p:nvPr>
            <p:ph idx="1"/>
          </p:nvPr>
        </p:nvSpPr>
        <p:spPr/>
        <p:txBody>
          <a:bodyPr/>
          <a:lstStyle/>
          <a:p>
            <a:endParaRPr lang="es-ES" dirty="0"/>
          </a:p>
          <a:p>
            <a:r>
              <a:rPr lang="es-ES" sz="2000" b="1" dirty="0"/>
              <a:t>CONSECUENCIAS DESEAS:</a:t>
            </a:r>
          </a:p>
          <a:p>
            <a:pPr marL="0" indent="0">
              <a:buNone/>
            </a:pPr>
            <a:r>
              <a:rPr lang="es-ES" dirty="0"/>
              <a:t>		Buscan la eficiencia y racionalidad </a:t>
            </a:r>
          </a:p>
          <a:p>
            <a:endParaRPr lang="es-ES" dirty="0"/>
          </a:p>
          <a:p>
            <a:r>
              <a:rPr lang="es-ES" sz="2000" b="1" dirty="0"/>
              <a:t>CONSECUENCIAS NO DESEADAS:</a:t>
            </a:r>
          </a:p>
          <a:p>
            <a:pPr marL="0" indent="0">
              <a:buNone/>
            </a:pPr>
            <a:r>
              <a:rPr lang="es-ES" dirty="0"/>
              <a:t>		Lentitud e ineficiencia, las cuales surgen de la administración del Estado 		Moderno,</a:t>
            </a:r>
            <a:endParaRPr lang="es-MX" dirty="0"/>
          </a:p>
        </p:txBody>
      </p:sp>
    </p:spTree>
    <p:extLst>
      <p:ext uri="{BB962C8B-B14F-4D97-AF65-F5344CB8AC3E}">
        <p14:creationId xmlns:p14="http://schemas.microsoft.com/office/powerpoint/2010/main" val="2580385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973DB1-47D6-4E8D-A8F7-2A50E4A9B72F}"/>
              </a:ext>
            </a:extLst>
          </p:cNvPr>
          <p:cNvSpPr>
            <a:spLocks noGrp="1"/>
          </p:cNvSpPr>
          <p:nvPr>
            <p:ph type="title"/>
          </p:nvPr>
        </p:nvSpPr>
        <p:spPr/>
        <p:txBody>
          <a:bodyPr/>
          <a:lstStyle/>
          <a:p>
            <a:r>
              <a:rPr lang="es-ES" dirty="0"/>
              <a:t>Concepto de burócrata, características</a:t>
            </a:r>
            <a:endParaRPr lang="es-MX" dirty="0"/>
          </a:p>
        </p:txBody>
      </p:sp>
      <p:sp>
        <p:nvSpPr>
          <p:cNvPr id="3" name="Marcador de contenido 2">
            <a:extLst>
              <a:ext uri="{FF2B5EF4-FFF2-40B4-BE49-F238E27FC236}">
                <a16:creationId xmlns:a16="http://schemas.microsoft.com/office/drawing/2014/main" id="{7A04D7FF-CF78-42C6-A977-4CED129C9556}"/>
              </a:ext>
            </a:extLst>
          </p:cNvPr>
          <p:cNvSpPr>
            <a:spLocks noGrp="1"/>
          </p:cNvSpPr>
          <p:nvPr>
            <p:ph idx="1"/>
          </p:nvPr>
        </p:nvSpPr>
        <p:spPr/>
        <p:txBody>
          <a:bodyPr/>
          <a:lstStyle/>
          <a:p>
            <a:pPr algn="just"/>
            <a:r>
              <a:rPr lang="es-ES" dirty="0"/>
              <a:t>La racionalidad de las decisiones, </a:t>
            </a:r>
          </a:p>
          <a:p>
            <a:pPr algn="just"/>
            <a:r>
              <a:rPr lang="es-ES" dirty="0"/>
              <a:t>la impersonalidad de su gestión, </a:t>
            </a:r>
          </a:p>
          <a:p>
            <a:pPr algn="just"/>
            <a:r>
              <a:rPr lang="es-ES" dirty="0"/>
              <a:t>su tendencia a encarar lo rutinario y </a:t>
            </a:r>
          </a:p>
          <a:p>
            <a:pPr algn="just"/>
            <a:r>
              <a:rPr lang="es-ES" dirty="0"/>
              <a:t>la centralización muy fuerte de su autoridad. </a:t>
            </a:r>
          </a:p>
          <a:p>
            <a:pPr algn="just"/>
            <a:r>
              <a:rPr lang="es-ES" dirty="0"/>
              <a:t>Tareas repetitivas subordinadas y encaminadas a criterios de evaluación,</a:t>
            </a:r>
          </a:p>
          <a:p>
            <a:pPr algn="just"/>
            <a:r>
              <a:rPr lang="es-ES" dirty="0"/>
              <a:t>considerando preponderantemente la función que al resultado. </a:t>
            </a:r>
          </a:p>
          <a:p>
            <a:pPr algn="just"/>
            <a:r>
              <a:rPr lang="es-ES" dirty="0"/>
              <a:t>De manera que el desempeño de los funcionarios que se caracteriza por “sine ira et </a:t>
            </a:r>
            <a:r>
              <a:rPr lang="es-ES" dirty="0" err="1"/>
              <a:t>studio</a:t>
            </a:r>
            <a:r>
              <a:rPr lang="es-ES" dirty="0"/>
              <a:t>” (Sin ira y sin prevención) que refiere a la capacidad del funcionario de ejecutar de forma precisa y concienzudamente las actividades encomendadas</a:t>
            </a:r>
            <a:endParaRPr lang="es-MX" dirty="0"/>
          </a:p>
        </p:txBody>
      </p:sp>
    </p:spTree>
    <p:extLst>
      <p:ext uri="{BB962C8B-B14F-4D97-AF65-F5344CB8AC3E}">
        <p14:creationId xmlns:p14="http://schemas.microsoft.com/office/powerpoint/2010/main" val="1346260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ADE007-1BF0-42BC-BE8B-55CAAF83AF00}"/>
              </a:ext>
            </a:extLst>
          </p:cNvPr>
          <p:cNvSpPr>
            <a:spLocks noGrp="1"/>
          </p:cNvSpPr>
          <p:nvPr>
            <p:ph type="title"/>
          </p:nvPr>
        </p:nvSpPr>
        <p:spPr/>
        <p:txBody>
          <a:bodyPr/>
          <a:lstStyle/>
          <a:p>
            <a:r>
              <a:rPr lang="es-ES" dirty="0"/>
              <a:t>Críticas posteriores.</a:t>
            </a:r>
            <a:endParaRPr lang="es-MX" dirty="0"/>
          </a:p>
        </p:txBody>
      </p:sp>
      <p:sp>
        <p:nvSpPr>
          <p:cNvPr id="3" name="Marcador de contenido 2">
            <a:extLst>
              <a:ext uri="{FF2B5EF4-FFF2-40B4-BE49-F238E27FC236}">
                <a16:creationId xmlns:a16="http://schemas.microsoft.com/office/drawing/2014/main" id="{B21E7058-1442-4265-9954-F6C909496D63}"/>
              </a:ext>
            </a:extLst>
          </p:cNvPr>
          <p:cNvSpPr>
            <a:spLocks noGrp="1"/>
          </p:cNvSpPr>
          <p:nvPr>
            <p:ph idx="1"/>
          </p:nvPr>
        </p:nvSpPr>
        <p:spPr/>
        <p:txBody>
          <a:bodyPr/>
          <a:lstStyle/>
          <a:p>
            <a:r>
              <a:rPr lang="es-ES" dirty="0"/>
              <a:t>La burocracia y los burócratas implican en general, lo contrario que planteaban Max Weber y sus defensores. </a:t>
            </a:r>
          </a:p>
          <a:p>
            <a:r>
              <a:rPr lang="es-ES" dirty="0"/>
              <a:t>A partir de muchos ejemplos se evidencian ineficiencias del modelo y en contraposición se han generado corrientes de pensamiento sobre la burocracia que denotan :</a:t>
            </a:r>
          </a:p>
          <a:p>
            <a:pPr lvl="1">
              <a:buFont typeface="Wingdings" panose="05000000000000000000" pitchFamily="2" charset="2"/>
              <a:buChar char="§"/>
            </a:pPr>
            <a:r>
              <a:rPr lang="es-ES" dirty="0"/>
              <a:t>lo rígido, ineficiente, inhumano, mecanicista, lento y antieconómico del modelo burocrático.</a:t>
            </a:r>
          </a:p>
        </p:txBody>
      </p:sp>
    </p:spTree>
    <p:extLst>
      <p:ext uri="{BB962C8B-B14F-4D97-AF65-F5344CB8AC3E}">
        <p14:creationId xmlns:p14="http://schemas.microsoft.com/office/powerpoint/2010/main" val="2175261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0F9010-F388-4BC4-8928-BDA0EB3A34BE}"/>
              </a:ext>
            </a:extLst>
          </p:cNvPr>
          <p:cNvSpPr>
            <a:spLocks noGrp="1"/>
          </p:cNvSpPr>
          <p:nvPr>
            <p:ph type="title"/>
          </p:nvPr>
        </p:nvSpPr>
        <p:spPr/>
        <p:txBody>
          <a:bodyPr/>
          <a:lstStyle/>
          <a:p>
            <a:r>
              <a:rPr lang="es-ES" dirty="0"/>
              <a:t>Concepto</a:t>
            </a:r>
            <a:endParaRPr lang="es-MX" dirty="0"/>
          </a:p>
        </p:txBody>
      </p:sp>
      <p:sp>
        <p:nvSpPr>
          <p:cNvPr id="3" name="Marcador de contenido 2">
            <a:extLst>
              <a:ext uri="{FF2B5EF4-FFF2-40B4-BE49-F238E27FC236}">
                <a16:creationId xmlns:a16="http://schemas.microsoft.com/office/drawing/2014/main" id="{B0A38CD4-A486-4A62-952B-80FCBF10C3FD}"/>
              </a:ext>
            </a:extLst>
          </p:cNvPr>
          <p:cNvSpPr>
            <a:spLocks noGrp="1"/>
          </p:cNvSpPr>
          <p:nvPr>
            <p:ph idx="1"/>
          </p:nvPr>
        </p:nvSpPr>
        <p:spPr/>
        <p:txBody>
          <a:bodyPr/>
          <a:lstStyle/>
          <a:p>
            <a:pPr algn="just"/>
            <a:r>
              <a:rPr lang="es-ES" dirty="0"/>
              <a:t>ORIGEN:  en los cambios religiosos ocurridos después del Renacimiento buscando opciones para mejorar la articulación del ideal de vida cristiana, con la necesidad de generación de riqueza. </a:t>
            </a:r>
          </a:p>
          <a:p>
            <a:pPr algn="just"/>
            <a:r>
              <a:rPr lang="es-ES" dirty="0"/>
              <a:t>El capitalismo, la burocracia y la ciencia moderna constituyen tres formas de racionalidad que surgieron a partir de esos cambios religiosos.</a:t>
            </a:r>
          </a:p>
          <a:p>
            <a:pPr algn="just"/>
            <a:r>
              <a:rPr lang="es-ES" dirty="0"/>
              <a:t>Weber acuñó el término “burocracia” para identificar las organizaciones que poseían características similares de estructura y funcionamiento; así la burocracia resultaba un factor indispensable para administrar una organización compleja en una sociedad moderna.</a:t>
            </a:r>
          </a:p>
          <a:p>
            <a:pPr algn="just"/>
            <a:r>
              <a:rPr lang="es-ES" dirty="0"/>
              <a:t>Objetivo: Lograr una organización racional y eficaz. </a:t>
            </a:r>
            <a:endParaRPr lang="es-MX" dirty="0"/>
          </a:p>
        </p:txBody>
      </p:sp>
    </p:spTree>
    <p:extLst>
      <p:ext uri="{BB962C8B-B14F-4D97-AF65-F5344CB8AC3E}">
        <p14:creationId xmlns:p14="http://schemas.microsoft.com/office/powerpoint/2010/main" val="1236287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4F360B-CA3D-4449-9838-EF867D076401}"/>
              </a:ext>
            </a:extLst>
          </p:cNvPr>
          <p:cNvSpPr>
            <a:spLocks noGrp="1"/>
          </p:cNvSpPr>
          <p:nvPr>
            <p:ph type="title"/>
          </p:nvPr>
        </p:nvSpPr>
        <p:spPr/>
        <p:txBody>
          <a:bodyPr/>
          <a:lstStyle/>
          <a:p>
            <a:r>
              <a:rPr lang="es-ES" dirty="0"/>
              <a:t>La burocracia en el estado benefactor</a:t>
            </a:r>
            <a:endParaRPr lang="es-MX" dirty="0"/>
          </a:p>
        </p:txBody>
      </p:sp>
      <p:sp>
        <p:nvSpPr>
          <p:cNvPr id="3" name="Marcador de contenido 2">
            <a:extLst>
              <a:ext uri="{FF2B5EF4-FFF2-40B4-BE49-F238E27FC236}">
                <a16:creationId xmlns:a16="http://schemas.microsoft.com/office/drawing/2014/main" id="{0E4EE3A7-DBA8-42DE-9664-F1ADAD6B03DB}"/>
              </a:ext>
            </a:extLst>
          </p:cNvPr>
          <p:cNvSpPr>
            <a:spLocks noGrp="1"/>
          </p:cNvSpPr>
          <p:nvPr>
            <p:ph idx="1"/>
          </p:nvPr>
        </p:nvSpPr>
        <p:spPr/>
        <p:txBody>
          <a:bodyPr/>
          <a:lstStyle/>
          <a:p>
            <a:pPr algn="just"/>
            <a:r>
              <a:rPr lang="es-ES" dirty="0"/>
              <a:t>En la década de los 40´s después de las guerras mundiales que dejaron al mundo sumido en el desconcierto y el temor; florece el Estado Benefactor proveyendo de bienestar y seguridad a los ciudadanos.</a:t>
            </a:r>
          </a:p>
          <a:p>
            <a:pPr algn="just"/>
            <a:r>
              <a:rPr lang="es-ES" dirty="0"/>
              <a:t>Este modelo fue insostenible y en los años 80´s ante los cambios en el pensamiento social, el mercado regulador y la incorporación de las teorías humano relacionistas.</a:t>
            </a:r>
          </a:p>
          <a:p>
            <a:pPr algn="just"/>
            <a:r>
              <a:rPr lang="es-ES" dirty="0"/>
              <a:t>Surge la Nueva Gestión Pública con la introducción de enfoque de eficiencia, eficacia y mejora continua, nace la noción de </a:t>
            </a:r>
            <a:r>
              <a:rPr lang="es-ES" b="1" dirty="0"/>
              <a:t>cliente-ciudadano</a:t>
            </a:r>
            <a:r>
              <a:rPr lang="es-ES" dirty="0"/>
              <a:t> lo que implicó priorizar la gestión de los recursos humanos como el área estratégica que conduce el capital más valioso de las organizaciones.</a:t>
            </a:r>
            <a:endParaRPr lang="es-MX" dirty="0"/>
          </a:p>
        </p:txBody>
      </p:sp>
    </p:spTree>
    <p:extLst>
      <p:ext uri="{BB962C8B-B14F-4D97-AF65-F5344CB8AC3E}">
        <p14:creationId xmlns:p14="http://schemas.microsoft.com/office/powerpoint/2010/main" val="3002301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972253-0ACB-4940-8CCD-EF2A99293784}"/>
              </a:ext>
            </a:extLst>
          </p:cNvPr>
          <p:cNvSpPr>
            <a:spLocks noGrp="1"/>
          </p:cNvSpPr>
          <p:nvPr>
            <p:ph type="title"/>
          </p:nvPr>
        </p:nvSpPr>
        <p:spPr>
          <a:xfrm>
            <a:off x="677334" y="609600"/>
            <a:ext cx="8596668" cy="1320800"/>
          </a:xfrm>
        </p:spPr>
        <p:txBody>
          <a:bodyPr/>
          <a:lstStyle/>
          <a:p>
            <a:r>
              <a:rPr lang="es-ES" dirty="0"/>
              <a:t>La burocracia en el estado benefactor</a:t>
            </a:r>
            <a:endParaRPr lang="es-MX" dirty="0"/>
          </a:p>
        </p:txBody>
      </p:sp>
      <p:sp>
        <p:nvSpPr>
          <p:cNvPr id="3" name="Marcador de contenido 2">
            <a:extLst>
              <a:ext uri="{FF2B5EF4-FFF2-40B4-BE49-F238E27FC236}">
                <a16:creationId xmlns:a16="http://schemas.microsoft.com/office/drawing/2014/main" id="{EC1140E4-071B-4310-9DF3-8B3E713F3E29}"/>
              </a:ext>
            </a:extLst>
          </p:cNvPr>
          <p:cNvSpPr>
            <a:spLocks noGrp="1"/>
          </p:cNvSpPr>
          <p:nvPr>
            <p:ph idx="1"/>
          </p:nvPr>
        </p:nvSpPr>
        <p:spPr/>
        <p:txBody>
          <a:bodyPr/>
          <a:lstStyle/>
          <a:p>
            <a:pPr algn="just"/>
            <a:endParaRPr lang="es-ES" dirty="0"/>
          </a:p>
          <a:p>
            <a:pPr algn="just"/>
            <a:r>
              <a:rPr lang="es-ES" dirty="0"/>
              <a:t>Cuando hablamos del Estado y sus funciones, necesitamos considerar que dichas funciones son realizadas por personal (burócratas) los cuales, por desempeñarse en el medio público soslayan sus intereses o aspiraciones, una posición diferente al ámbito privado. </a:t>
            </a:r>
          </a:p>
          <a:p>
            <a:pPr algn="just"/>
            <a:endParaRPr lang="es-ES" dirty="0"/>
          </a:p>
          <a:p>
            <a:pPr algn="just"/>
            <a:r>
              <a:rPr lang="es-ES" dirty="0"/>
              <a:t>El ámbito “público” y el ámbito “privado” generan patrones de comportamiento diferentes. Kant (1985) aclara el asunto estableciendo una división entre el uso “público” y el uso “privado” de la razón</a:t>
            </a:r>
            <a:endParaRPr lang="es-MX" dirty="0"/>
          </a:p>
        </p:txBody>
      </p:sp>
    </p:spTree>
    <p:extLst>
      <p:ext uri="{BB962C8B-B14F-4D97-AF65-F5344CB8AC3E}">
        <p14:creationId xmlns:p14="http://schemas.microsoft.com/office/powerpoint/2010/main" val="1254045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0CF76A-FA6F-41B6-817E-B175477D040B}"/>
              </a:ext>
            </a:extLst>
          </p:cNvPr>
          <p:cNvSpPr>
            <a:spLocks noGrp="1"/>
          </p:cNvSpPr>
          <p:nvPr>
            <p:ph type="title"/>
          </p:nvPr>
        </p:nvSpPr>
        <p:spPr/>
        <p:txBody>
          <a:bodyPr/>
          <a:lstStyle/>
          <a:p>
            <a:r>
              <a:rPr lang="es-ES" dirty="0"/>
              <a:t>Uso de la razón en el burócrata:</a:t>
            </a:r>
            <a:endParaRPr lang="es-MX" dirty="0"/>
          </a:p>
        </p:txBody>
      </p:sp>
      <p:sp>
        <p:nvSpPr>
          <p:cNvPr id="3" name="Marcador de contenido 2">
            <a:extLst>
              <a:ext uri="{FF2B5EF4-FFF2-40B4-BE49-F238E27FC236}">
                <a16:creationId xmlns:a16="http://schemas.microsoft.com/office/drawing/2014/main" id="{2FB96EC2-7912-4480-A059-DBA7E9A1ED3E}"/>
              </a:ext>
            </a:extLst>
          </p:cNvPr>
          <p:cNvSpPr>
            <a:spLocks noGrp="1"/>
          </p:cNvSpPr>
          <p:nvPr>
            <p:ph idx="1"/>
          </p:nvPr>
        </p:nvSpPr>
        <p:spPr/>
        <p:txBody>
          <a:bodyPr/>
          <a:lstStyle/>
          <a:p>
            <a:pPr algn="just"/>
            <a:r>
              <a:rPr lang="es-ES" b="1" dirty="0"/>
              <a:t>USO “PÚBLICO” DE LA RAZÓN </a:t>
            </a:r>
            <a:r>
              <a:rPr lang="es-ES" dirty="0"/>
              <a:t>como aquel en el cual el individuo hace en su condición de ciudadano, es decir, como miembro de una comunidad política cuyo propósito es potenciar la humanidad o racionalidad de todos sus miembros. Permite el avance de la organización es decir de la sociedad en su generalidad,</a:t>
            </a:r>
          </a:p>
          <a:p>
            <a:pPr algn="just"/>
            <a:r>
              <a:rPr lang="es-ES" sz="2000" b="1" dirty="0"/>
              <a:t>EL USO “PRIVADO” DE LA RAZÓN</a:t>
            </a:r>
            <a:r>
              <a:rPr lang="es-ES" dirty="0"/>
              <a:t> es aquel en el cual el individuo hace en su condición de empleado de una organización, o, dicho de manera más general, como instrumento al servicio de unos ciertos fines privados. En ese caso, el individuo pone su razón al servicio de unos fines particulares, ya sean los suyos propios o los de otro. Permite que se lleven a cabo las actividades para construir la estructura de la sociedad, es decir “el hacer diario”.</a:t>
            </a:r>
            <a:endParaRPr lang="es-MX" dirty="0"/>
          </a:p>
        </p:txBody>
      </p:sp>
    </p:spTree>
    <p:extLst>
      <p:ext uri="{BB962C8B-B14F-4D97-AF65-F5344CB8AC3E}">
        <p14:creationId xmlns:p14="http://schemas.microsoft.com/office/powerpoint/2010/main" val="1187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3C3EF-EEFB-46DE-8ED8-3DBEFBC367D6}"/>
              </a:ext>
            </a:extLst>
          </p:cNvPr>
          <p:cNvSpPr>
            <a:spLocks noGrp="1"/>
          </p:cNvSpPr>
          <p:nvPr>
            <p:ph type="title"/>
          </p:nvPr>
        </p:nvSpPr>
        <p:spPr/>
        <p:txBody>
          <a:bodyPr/>
          <a:lstStyle/>
          <a:p>
            <a:r>
              <a:rPr lang="es-MX" dirty="0"/>
              <a:t>Debilidades de la burocracia</a:t>
            </a:r>
          </a:p>
        </p:txBody>
      </p:sp>
      <p:sp>
        <p:nvSpPr>
          <p:cNvPr id="3" name="Marcador de contenido 2">
            <a:extLst>
              <a:ext uri="{FF2B5EF4-FFF2-40B4-BE49-F238E27FC236}">
                <a16:creationId xmlns:a16="http://schemas.microsoft.com/office/drawing/2014/main" id="{6ABC3F65-AF18-47DB-85C2-3EED0335EDA0}"/>
              </a:ext>
            </a:extLst>
          </p:cNvPr>
          <p:cNvSpPr>
            <a:spLocks noGrp="1"/>
          </p:cNvSpPr>
          <p:nvPr>
            <p:ph idx="1"/>
          </p:nvPr>
        </p:nvSpPr>
        <p:spPr/>
        <p:txBody>
          <a:bodyPr>
            <a:normAutofit lnSpcReduction="10000"/>
          </a:bodyPr>
          <a:lstStyle/>
          <a:p>
            <a:r>
              <a:rPr lang="es-ES" b="1" dirty="0"/>
              <a:t>EXAGERADO APEGO A LOS REGLAMENTOS</a:t>
            </a:r>
            <a:r>
              <a:rPr lang="es-ES" dirty="0"/>
              <a:t>, lo cual deriva en que los reglamentos se transforman en objetivos, el ideal a seguir, lo que los convierte en absolutos y primordiales, en esta lógica los reglamentos se vuelven fines.</a:t>
            </a:r>
          </a:p>
          <a:p>
            <a:r>
              <a:rPr lang="es-ES" b="1" dirty="0"/>
              <a:t>EXCESO DE FORMALISMO Y PAPELEO</a:t>
            </a:r>
            <a:r>
              <a:rPr lang="es-ES" dirty="0"/>
              <a:t>; en un afán de documentar y formalizar las comunicaciones dentro de la burocracia, lo cual crea volúmenes de trámites y formatos que entorpecen la agilidad de los procesos.</a:t>
            </a:r>
          </a:p>
          <a:p>
            <a:r>
              <a:rPr lang="es-ES" b="1" dirty="0"/>
              <a:t>LA DESPERSONALIZACIÓN</a:t>
            </a:r>
            <a:r>
              <a:rPr lang="es-ES" dirty="0"/>
              <a:t> de las relaciones entre los agentes del sistema burocrático.</a:t>
            </a:r>
          </a:p>
          <a:p>
            <a:r>
              <a:rPr lang="es-ES" dirty="0"/>
              <a:t>La tendencia a crear </a:t>
            </a:r>
            <a:r>
              <a:rPr lang="es-ES" b="1" dirty="0"/>
              <a:t>RUTINAS EN PROCEDIMIENTOS Y MÉTODOS</a:t>
            </a:r>
            <a:r>
              <a:rPr lang="es-ES" dirty="0"/>
              <a:t>, desarrolla el pensamiento de trabajo monótono el cual lejos de ser fastidioso, crea una crea una falsa sensación de estabilidad laboral.</a:t>
            </a:r>
          </a:p>
          <a:p>
            <a:r>
              <a:rPr lang="es-ES" dirty="0"/>
              <a:t>La </a:t>
            </a:r>
            <a:r>
              <a:rPr lang="es-ES" b="1" dirty="0"/>
              <a:t>RESISTENCIA AL CAMBIO </a:t>
            </a:r>
            <a:r>
              <a:rPr lang="es-ES" dirty="0"/>
              <a:t>de paradigmas institucionales.</a:t>
            </a:r>
            <a:endParaRPr lang="es-MX" dirty="0"/>
          </a:p>
        </p:txBody>
      </p:sp>
    </p:spTree>
    <p:extLst>
      <p:ext uri="{BB962C8B-B14F-4D97-AF65-F5344CB8AC3E}">
        <p14:creationId xmlns:p14="http://schemas.microsoft.com/office/powerpoint/2010/main" val="1293276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78D3AB-6B00-47A8-B475-5287138A60BE}"/>
              </a:ext>
            </a:extLst>
          </p:cNvPr>
          <p:cNvSpPr>
            <a:spLocks noGrp="1"/>
          </p:cNvSpPr>
          <p:nvPr>
            <p:ph type="title"/>
          </p:nvPr>
        </p:nvSpPr>
        <p:spPr/>
        <p:txBody>
          <a:bodyPr/>
          <a:lstStyle/>
          <a:p>
            <a:r>
              <a:rPr lang="es-ES" dirty="0"/>
              <a:t>Aspecto negativo de la burocracia</a:t>
            </a:r>
            <a:endParaRPr lang="es-MX" dirty="0"/>
          </a:p>
        </p:txBody>
      </p:sp>
      <p:sp>
        <p:nvSpPr>
          <p:cNvPr id="3" name="Marcador de contenido 2">
            <a:extLst>
              <a:ext uri="{FF2B5EF4-FFF2-40B4-BE49-F238E27FC236}">
                <a16:creationId xmlns:a16="http://schemas.microsoft.com/office/drawing/2014/main" id="{5FEF1F70-FC10-4D33-ADA0-EC04798996A8}"/>
              </a:ext>
            </a:extLst>
          </p:cNvPr>
          <p:cNvSpPr>
            <a:spLocks noGrp="1"/>
          </p:cNvSpPr>
          <p:nvPr>
            <p:ph idx="1"/>
          </p:nvPr>
        </p:nvSpPr>
        <p:spPr/>
        <p:txBody>
          <a:bodyPr/>
          <a:lstStyle/>
          <a:p>
            <a:endParaRPr lang="es-ES" dirty="0"/>
          </a:p>
          <a:p>
            <a:pPr algn="just"/>
            <a:r>
              <a:rPr lang="es-ES" b="1" dirty="0"/>
              <a:t>DESPERSONALIZACIÓN EN LA TOMA DE DECISIONES</a:t>
            </a:r>
            <a:r>
              <a:rPr lang="es-ES" dirty="0"/>
              <a:t>. en la práctica las decisiones se pierden en toda la estructura jerárquica de mando en donde no se planea ni organiza, mucho menos se dirige y por consecuencia no se controla lo realizado. </a:t>
            </a:r>
          </a:p>
          <a:p>
            <a:pPr algn="just"/>
            <a:r>
              <a:rPr lang="es-ES" dirty="0"/>
              <a:t>En esta estructura jerarquía el alto mando que toma la decisión no necesariamente es el funcionario con más conocimiento para tomar dicha decisión, lo cual crea un modelo en el que </a:t>
            </a:r>
            <a:r>
              <a:rPr lang="es-ES" b="1" dirty="0"/>
              <a:t>la ocupación de un puesto legitima por sí misma la toma de decisiones</a:t>
            </a:r>
            <a:r>
              <a:rPr lang="es-ES" dirty="0"/>
              <a:t>, sean estas adecuadas o inadecuadas, siempre que se atengan a las formas preestablecidas.</a:t>
            </a:r>
          </a:p>
          <a:p>
            <a:pPr algn="just"/>
            <a:r>
              <a:rPr lang="es-ES" dirty="0"/>
              <a:t>Exagerado </a:t>
            </a:r>
            <a:r>
              <a:rPr lang="es-ES" b="1" dirty="0"/>
              <a:t>apego a las rutinas </a:t>
            </a:r>
            <a:r>
              <a:rPr lang="es-ES" dirty="0"/>
              <a:t>y procedimientos.</a:t>
            </a:r>
            <a:endParaRPr lang="es-MX" dirty="0"/>
          </a:p>
        </p:txBody>
      </p:sp>
    </p:spTree>
    <p:extLst>
      <p:ext uri="{BB962C8B-B14F-4D97-AF65-F5344CB8AC3E}">
        <p14:creationId xmlns:p14="http://schemas.microsoft.com/office/powerpoint/2010/main" val="2449545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5E2138-F235-46F2-9E18-DCB6AB2A152F}"/>
              </a:ext>
            </a:extLst>
          </p:cNvPr>
          <p:cNvSpPr>
            <a:spLocks noGrp="1"/>
          </p:cNvSpPr>
          <p:nvPr>
            <p:ph type="title"/>
          </p:nvPr>
        </p:nvSpPr>
        <p:spPr/>
        <p:txBody>
          <a:bodyPr/>
          <a:lstStyle/>
          <a:p>
            <a:r>
              <a:rPr lang="es-ES" dirty="0"/>
              <a:t>Críticas al modelo.</a:t>
            </a:r>
            <a:endParaRPr lang="es-MX" dirty="0"/>
          </a:p>
        </p:txBody>
      </p:sp>
      <p:sp>
        <p:nvSpPr>
          <p:cNvPr id="3" name="Marcador de contenido 2">
            <a:extLst>
              <a:ext uri="{FF2B5EF4-FFF2-40B4-BE49-F238E27FC236}">
                <a16:creationId xmlns:a16="http://schemas.microsoft.com/office/drawing/2014/main" id="{6FAEE052-A587-40A0-8BF1-9B7795F17696}"/>
              </a:ext>
            </a:extLst>
          </p:cNvPr>
          <p:cNvSpPr>
            <a:spLocks noGrp="1"/>
          </p:cNvSpPr>
          <p:nvPr>
            <p:ph idx="1"/>
          </p:nvPr>
        </p:nvSpPr>
        <p:spPr/>
        <p:txBody>
          <a:bodyPr/>
          <a:lstStyle/>
          <a:p>
            <a:pPr algn="just"/>
            <a:r>
              <a:rPr lang="es-ES" dirty="0"/>
              <a:t>Resulta insuficiente para el funcionamiento de las organizaciones públicas modernas debido:</a:t>
            </a:r>
          </a:p>
          <a:p>
            <a:pPr lvl="1" algn="just">
              <a:buFont typeface="Wingdings" panose="05000000000000000000" pitchFamily="2" charset="2"/>
              <a:buChar char="§"/>
            </a:pPr>
            <a:r>
              <a:rPr lang="es-ES" dirty="0"/>
              <a:t>a la rigidez de sus actuaciones, </a:t>
            </a:r>
          </a:p>
          <a:p>
            <a:pPr lvl="1" algn="just">
              <a:buFont typeface="Wingdings" panose="05000000000000000000" pitchFamily="2" charset="2"/>
              <a:buChar char="§"/>
            </a:pPr>
            <a:r>
              <a:rPr lang="es-ES" dirty="0"/>
              <a:t>al excesivo formalismo en el análisis y resolución de problemas, </a:t>
            </a:r>
          </a:p>
          <a:p>
            <a:pPr lvl="1" algn="just">
              <a:buFont typeface="Wingdings" panose="05000000000000000000" pitchFamily="2" charset="2"/>
              <a:buChar char="§"/>
            </a:pPr>
            <a:r>
              <a:rPr lang="es-ES" dirty="0"/>
              <a:t>a la toma de decisiones vinculadas excesivamente al reglamento...</a:t>
            </a:r>
          </a:p>
          <a:p>
            <a:pPr lvl="1" algn="just">
              <a:buFont typeface="Wingdings" panose="05000000000000000000" pitchFamily="2" charset="2"/>
              <a:buChar char="§"/>
            </a:pPr>
            <a:r>
              <a:rPr lang="es-ES" dirty="0"/>
              <a:t>Sistema cerrado con dificultad de innovación y reacio a afrontar, con la rapidez necesaria, los cambios que se producen en los sistemas políticos y económicos de las sociedades desarrolladas.” </a:t>
            </a:r>
          </a:p>
          <a:p>
            <a:pPr lvl="1" algn="just">
              <a:buFont typeface="Wingdings" panose="05000000000000000000" pitchFamily="2" charset="2"/>
              <a:buChar char="§"/>
            </a:pPr>
            <a:r>
              <a:rPr lang="es-ES" dirty="0"/>
              <a:t>Es un modelo que muestra debilidades cuando los entornos cambiantes plantean exigencias de adaptación.</a:t>
            </a:r>
          </a:p>
          <a:p>
            <a:pPr lvl="1" algn="just">
              <a:buFont typeface="Wingdings" panose="05000000000000000000" pitchFamily="2" charset="2"/>
              <a:buChar char="§"/>
            </a:pPr>
            <a:r>
              <a:rPr lang="es-ES" dirty="0"/>
              <a:t>el modelo burocrático, útil durante la fase de consolidación y expansión del sistema capitalista, resulta insuficiente en el actual contexto económico y social.</a:t>
            </a:r>
            <a:endParaRPr lang="es-MX" dirty="0"/>
          </a:p>
          <a:p>
            <a:pPr lvl="1" algn="just">
              <a:buFont typeface="Wingdings" panose="05000000000000000000" pitchFamily="2" charset="2"/>
              <a:buChar char="§"/>
            </a:pPr>
            <a:endParaRPr lang="es-MX" dirty="0"/>
          </a:p>
        </p:txBody>
      </p:sp>
    </p:spTree>
    <p:extLst>
      <p:ext uri="{BB962C8B-B14F-4D97-AF65-F5344CB8AC3E}">
        <p14:creationId xmlns:p14="http://schemas.microsoft.com/office/powerpoint/2010/main" val="3136142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EC1F1-68C7-4C8D-BB6B-8FC2A05EA36A}"/>
              </a:ext>
            </a:extLst>
          </p:cNvPr>
          <p:cNvSpPr>
            <a:spLocks noGrp="1"/>
          </p:cNvSpPr>
          <p:nvPr>
            <p:ph type="title"/>
          </p:nvPr>
        </p:nvSpPr>
        <p:spPr/>
        <p:txBody>
          <a:bodyPr/>
          <a:lstStyle/>
          <a:p>
            <a:r>
              <a:rPr lang="es-ES" dirty="0"/>
              <a:t>Burocracia y tecnocracia.</a:t>
            </a:r>
            <a:endParaRPr lang="es-MX" dirty="0"/>
          </a:p>
        </p:txBody>
      </p:sp>
      <p:sp>
        <p:nvSpPr>
          <p:cNvPr id="3" name="Marcador de contenido 2">
            <a:extLst>
              <a:ext uri="{FF2B5EF4-FFF2-40B4-BE49-F238E27FC236}">
                <a16:creationId xmlns:a16="http://schemas.microsoft.com/office/drawing/2014/main" id="{AD60B881-FD9D-4983-A451-57B549FF0552}"/>
              </a:ext>
            </a:extLst>
          </p:cNvPr>
          <p:cNvSpPr>
            <a:spLocks noGrp="1"/>
          </p:cNvSpPr>
          <p:nvPr>
            <p:ph idx="1"/>
          </p:nvPr>
        </p:nvSpPr>
        <p:spPr/>
        <p:txBody>
          <a:bodyPr/>
          <a:lstStyle/>
          <a:p>
            <a:pPr algn="just"/>
            <a:r>
              <a:rPr lang="es-ES" dirty="0"/>
              <a:t>Término surgido en EUA en los 30´s.</a:t>
            </a:r>
          </a:p>
          <a:p>
            <a:pPr algn="just"/>
            <a:r>
              <a:rPr lang="es-ES" dirty="0"/>
              <a:t>Sociedad donde quienes gobiernan se justifican por apelación a </a:t>
            </a:r>
            <a:r>
              <a:rPr lang="es-ES" b="1" dirty="0"/>
              <a:t>expertos técnicos</a:t>
            </a:r>
            <a:r>
              <a:rPr lang="es-ES" dirty="0"/>
              <a:t>, quienes a su vez lo hacen apelando a formas científicas de conocimiento. </a:t>
            </a:r>
          </a:p>
          <a:p>
            <a:pPr algn="just"/>
            <a:r>
              <a:rPr lang="es-ES" b="1" dirty="0"/>
              <a:t>Sistema tecnocrático</a:t>
            </a:r>
            <a:r>
              <a:rPr lang="es-ES" dirty="0"/>
              <a:t>: Dirección y gestión política se sustentan total o parcialmente sobre supuestos técnicos.</a:t>
            </a:r>
          </a:p>
          <a:p>
            <a:pPr algn="just"/>
            <a:r>
              <a:rPr lang="es-ES" b="1" dirty="0"/>
              <a:t>Tecnocracia:</a:t>
            </a:r>
            <a:r>
              <a:rPr lang="es-ES" dirty="0"/>
              <a:t> Estructura de poder en la cual los técnicos condicionan o determinan la toma de decisiones; tendiendo así a sustituir al político.</a:t>
            </a:r>
          </a:p>
          <a:p>
            <a:pPr algn="just"/>
            <a:r>
              <a:rPr lang="es-ES" dirty="0"/>
              <a:t>Tecnocracia es una nueva clase política.</a:t>
            </a:r>
          </a:p>
          <a:p>
            <a:pPr algn="just"/>
            <a:r>
              <a:rPr lang="es-ES" dirty="0"/>
              <a:t>Remoción del político por el técnico.</a:t>
            </a:r>
            <a:endParaRPr lang="es-MX" dirty="0"/>
          </a:p>
        </p:txBody>
      </p:sp>
    </p:spTree>
    <p:extLst>
      <p:ext uri="{BB962C8B-B14F-4D97-AF65-F5344CB8AC3E}">
        <p14:creationId xmlns:p14="http://schemas.microsoft.com/office/powerpoint/2010/main" val="1181035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570B87-852E-4D4B-90D6-09EF9696381A}"/>
              </a:ext>
            </a:extLst>
          </p:cNvPr>
          <p:cNvSpPr>
            <a:spLocks noGrp="1"/>
          </p:cNvSpPr>
          <p:nvPr>
            <p:ph type="title"/>
          </p:nvPr>
        </p:nvSpPr>
        <p:spPr/>
        <p:txBody>
          <a:bodyPr/>
          <a:lstStyle/>
          <a:p>
            <a:r>
              <a:rPr lang="es-ES" dirty="0"/>
              <a:t>Civilización tecnológica y orden político.</a:t>
            </a:r>
            <a:endParaRPr lang="es-MX" dirty="0"/>
          </a:p>
        </p:txBody>
      </p:sp>
      <p:sp>
        <p:nvSpPr>
          <p:cNvPr id="3" name="Marcador de contenido 2">
            <a:extLst>
              <a:ext uri="{FF2B5EF4-FFF2-40B4-BE49-F238E27FC236}">
                <a16:creationId xmlns:a16="http://schemas.microsoft.com/office/drawing/2014/main" id="{65EDF514-90C0-468F-AA38-B4BD88578F40}"/>
              </a:ext>
            </a:extLst>
          </p:cNvPr>
          <p:cNvSpPr>
            <a:spLocks noGrp="1"/>
          </p:cNvSpPr>
          <p:nvPr>
            <p:ph idx="1"/>
          </p:nvPr>
        </p:nvSpPr>
        <p:spPr/>
        <p:txBody>
          <a:bodyPr/>
          <a:lstStyle/>
          <a:p>
            <a:r>
              <a:rPr lang="es-ES" dirty="0"/>
              <a:t>Nueva idea de la realidad, donde </a:t>
            </a:r>
            <a:r>
              <a:rPr lang="es-ES" b="1" dirty="0"/>
              <a:t>es real</a:t>
            </a:r>
            <a:r>
              <a:rPr lang="es-ES" dirty="0"/>
              <a:t>:</a:t>
            </a:r>
          </a:p>
          <a:p>
            <a:endParaRPr lang="es-ES" dirty="0"/>
          </a:p>
          <a:p>
            <a:pPr lvl="1">
              <a:buFont typeface="Wingdings" panose="05000000000000000000" pitchFamily="2" charset="2"/>
              <a:buChar char="q"/>
            </a:pPr>
            <a:r>
              <a:rPr lang="es-ES" dirty="0"/>
              <a:t>Lo comprobable empíricamente,</a:t>
            </a:r>
          </a:p>
          <a:p>
            <a:pPr lvl="1">
              <a:buFont typeface="Wingdings" panose="05000000000000000000" pitchFamily="2" charset="2"/>
              <a:buChar char="q"/>
            </a:pPr>
            <a:r>
              <a:rPr lang="es-ES" dirty="0"/>
              <a:t>Lo que es cuantificable,</a:t>
            </a:r>
          </a:p>
          <a:p>
            <a:pPr lvl="1">
              <a:buFont typeface="Wingdings" panose="05000000000000000000" pitchFamily="2" charset="2"/>
              <a:buChar char="q"/>
            </a:pPr>
            <a:r>
              <a:rPr lang="es-ES" dirty="0"/>
              <a:t>Lo que es operacional o manipulable,</a:t>
            </a:r>
          </a:p>
          <a:p>
            <a:pPr lvl="1">
              <a:buFont typeface="Wingdings" panose="05000000000000000000" pitchFamily="2" charset="2"/>
              <a:buChar char="q"/>
            </a:pPr>
            <a:r>
              <a:rPr lang="es-ES" dirty="0"/>
              <a:t>Lo que es útil o funcional para el mantenimiento del sistema, y</a:t>
            </a:r>
          </a:p>
          <a:p>
            <a:pPr lvl="1">
              <a:buFont typeface="Wingdings" panose="05000000000000000000" pitchFamily="2" charset="2"/>
              <a:buChar char="q"/>
            </a:pPr>
            <a:r>
              <a:rPr lang="es-ES" dirty="0"/>
              <a:t>Lo que es comunicable.</a:t>
            </a:r>
          </a:p>
          <a:p>
            <a:pPr lvl="1">
              <a:buFont typeface="Wingdings" panose="05000000000000000000" pitchFamily="2" charset="2"/>
              <a:buChar char="q"/>
            </a:pPr>
            <a:endParaRPr lang="es-ES" dirty="0"/>
          </a:p>
          <a:p>
            <a:r>
              <a:rPr lang="es-ES" dirty="0"/>
              <a:t>Lo que no es esto es </a:t>
            </a:r>
            <a:r>
              <a:rPr lang="es-ES" b="1" dirty="0"/>
              <a:t>IRREAL O IDEAL.</a:t>
            </a:r>
          </a:p>
          <a:p>
            <a:endParaRPr lang="es-MX" dirty="0"/>
          </a:p>
        </p:txBody>
      </p:sp>
    </p:spTree>
    <p:extLst>
      <p:ext uri="{BB962C8B-B14F-4D97-AF65-F5344CB8AC3E}">
        <p14:creationId xmlns:p14="http://schemas.microsoft.com/office/powerpoint/2010/main" val="4270518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F07AB6-A117-403E-A4F2-0B08D13C5B62}"/>
              </a:ext>
            </a:extLst>
          </p:cNvPr>
          <p:cNvSpPr>
            <a:spLocks noGrp="1"/>
          </p:cNvSpPr>
          <p:nvPr>
            <p:ph type="title"/>
          </p:nvPr>
        </p:nvSpPr>
        <p:spPr/>
        <p:txBody>
          <a:bodyPr/>
          <a:lstStyle/>
          <a:p>
            <a:r>
              <a:rPr lang="es-ES" dirty="0"/>
              <a:t>La tecnología como condición del poder político.</a:t>
            </a:r>
            <a:endParaRPr lang="es-MX" dirty="0"/>
          </a:p>
        </p:txBody>
      </p:sp>
      <p:sp>
        <p:nvSpPr>
          <p:cNvPr id="3" name="Marcador de contenido 2">
            <a:extLst>
              <a:ext uri="{FF2B5EF4-FFF2-40B4-BE49-F238E27FC236}">
                <a16:creationId xmlns:a16="http://schemas.microsoft.com/office/drawing/2014/main" id="{90B795C0-A4D4-4B03-9D42-F88E1F30B94E}"/>
              </a:ext>
            </a:extLst>
          </p:cNvPr>
          <p:cNvSpPr>
            <a:spLocks noGrp="1"/>
          </p:cNvSpPr>
          <p:nvPr>
            <p:ph idx="1"/>
          </p:nvPr>
        </p:nvSpPr>
        <p:spPr/>
        <p:txBody>
          <a:bodyPr/>
          <a:lstStyle/>
          <a:p>
            <a:r>
              <a:rPr lang="es-ES" dirty="0"/>
              <a:t>Objetivo: promover el bienestar económico.</a:t>
            </a:r>
          </a:p>
          <a:p>
            <a:endParaRPr lang="es-ES" dirty="0"/>
          </a:p>
          <a:p>
            <a:r>
              <a:rPr lang="es-ES" dirty="0"/>
              <a:t>El estado no puede:</a:t>
            </a:r>
          </a:p>
          <a:p>
            <a:pPr lvl="1">
              <a:buFont typeface="Courier New" panose="02070309020205020404" pitchFamily="49" charset="0"/>
              <a:buChar char="o"/>
            </a:pPr>
            <a:r>
              <a:rPr lang="es-ES" dirty="0"/>
              <a:t>Ser indiferente ante la realidad tecnológica,</a:t>
            </a:r>
          </a:p>
          <a:p>
            <a:pPr lvl="1">
              <a:buFont typeface="Courier New" panose="02070309020205020404" pitchFamily="49" charset="0"/>
              <a:buChar char="o"/>
            </a:pPr>
            <a:r>
              <a:rPr lang="es-ES" dirty="0"/>
              <a:t>Ni tolerar un sistema tecnológico al margen de su control</a:t>
            </a:r>
          </a:p>
          <a:p>
            <a:pPr lvl="1">
              <a:buFont typeface="Courier New" panose="02070309020205020404" pitchFamily="49" charset="0"/>
              <a:buChar char="o"/>
            </a:pPr>
            <a:endParaRPr lang="es-MX" dirty="0"/>
          </a:p>
          <a:p>
            <a:r>
              <a:rPr lang="es-ES" dirty="0"/>
              <a:t>E</a:t>
            </a:r>
            <a:r>
              <a:rPr lang="es-MX" dirty="0"/>
              <a:t>l estado está obligado a hacer del </a:t>
            </a:r>
            <a:r>
              <a:rPr lang="es-MX" b="1" dirty="0"/>
              <a:t>control y la promoción tecnológica </a:t>
            </a:r>
            <a:r>
              <a:rPr lang="es-MX" dirty="0"/>
              <a:t>uno de sus objetivos capitales.</a:t>
            </a:r>
            <a:endParaRPr lang="es-ES" dirty="0"/>
          </a:p>
        </p:txBody>
      </p:sp>
    </p:spTree>
    <p:extLst>
      <p:ext uri="{BB962C8B-B14F-4D97-AF65-F5344CB8AC3E}">
        <p14:creationId xmlns:p14="http://schemas.microsoft.com/office/powerpoint/2010/main" val="502475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AF2934-60DA-4892-8BD3-1E1C99DDE208}"/>
              </a:ext>
            </a:extLst>
          </p:cNvPr>
          <p:cNvSpPr>
            <a:spLocks noGrp="1"/>
          </p:cNvSpPr>
          <p:nvPr>
            <p:ph type="title"/>
          </p:nvPr>
        </p:nvSpPr>
        <p:spPr/>
        <p:txBody>
          <a:bodyPr/>
          <a:lstStyle/>
          <a:p>
            <a:r>
              <a:rPr lang="es-ES" dirty="0"/>
              <a:t>El estado como condición para el desarrollo tecnológico.</a:t>
            </a:r>
            <a:endParaRPr lang="es-MX" dirty="0"/>
          </a:p>
        </p:txBody>
      </p:sp>
      <p:sp>
        <p:nvSpPr>
          <p:cNvPr id="3" name="Marcador de contenido 2">
            <a:extLst>
              <a:ext uri="{FF2B5EF4-FFF2-40B4-BE49-F238E27FC236}">
                <a16:creationId xmlns:a16="http://schemas.microsoft.com/office/drawing/2014/main" id="{DE3D6933-0CE8-4EFD-9191-513EACD4933D}"/>
              </a:ext>
            </a:extLst>
          </p:cNvPr>
          <p:cNvSpPr>
            <a:spLocks noGrp="1"/>
          </p:cNvSpPr>
          <p:nvPr>
            <p:ph idx="1"/>
          </p:nvPr>
        </p:nvSpPr>
        <p:spPr/>
        <p:txBody>
          <a:bodyPr/>
          <a:lstStyle/>
          <a:p>
            <a:pPr algn="just"/>
            <a:r>
              <a:rPr lang="es-ES" b="1" dirty="0"/>
              <a:t>BUROESTRUCTURA</a:t>
            </a:r>
            <a:r>
              <a:rPr lang="es-ES" dirty="0"/>
              <a:t>: Cargos permanente con competencias rigurosamente delimitadas.</a:t>
            </a:r>
          </a:p>
          <a:p>
            <a:pPr algn="just"/>
            <a:r>
              <a:rPr lang="es-ES" b="1" dirty="0"/>
              <a:t>TECNOESTRUCTURA</a:t>
            </a:r>
            <a:r>
              <a:rPr lang="es-ES" dirty="0"/>
              <a:t>: Asignación de papeles a través de constitución de equipos a los que se señalan funciones.</a:t>
            </a:r>
          </a:p>
          <a:p>
            <a:r>
              <a:rPr lang="es-ES" dirty="0"/>
              <a:t>Sistemas técnicos organizativos. Grandes organizaciones, o articulaciones de organización, constituidos por:</a:t>
            </a:r>
          </a:p>
          <a:p>
            <a:pPr lvl="1">
              <a:buFont typeface="Arial" panose="020B0604020202020204" pitchFamily="34" charset="0"/>
              <a:buChar char="•"/>
            </a:pPr>
            <a:r>
              <a:rPr lang="es-ES" dirty="0"/>
              <a:t>Complejas interacciones de un conjunto de reglas y procedimientos técnicos.</a:t>
            </a:r>
          </a:p>
          <a:p>
            <a:pPr lvl="1">
              <a:buFont typeface="Arial" panose="020B0604020202020204" pitchFamily="34" charset="0"/>
              <a:buChar char="•"/>
            </a:pPr>
            <a:r>
              <a:rPr lang="es-ES" dirty="0"/>
              <a:t>De un gran número de personas y de mecanismos.</a:t>
            </a:r>
          </a:p>
          <a:p>
            <a:pPr lvl="1">
              <a:buFont typeface="Arial" panose="020B0604020202020204" pitchFamily="34" charset="0"/>
              <a:buChar char="•"/>
            </a:pPr>
            <a:r>
              <a:rPr lang="es-ES" dirty="0"/>
              <a:t>Destinados a transformar insumos en productos o servicios.</a:t>
            </a:r>
          </a:p>
          <a:p>
            <a:r>
              <a:rPr lang="es-ES" b="1" dirty="0"/>
              <a:t>TÉCNICO</a:t>
            </a:r>
            <a:r>
              <a:rPr lang="es-ES" dirty="0"/>
              <a:t>: Quien posee un dominio profesional de las ciencias de la acción.</a:t>
            </a:r>
            <a:endParaRPr lang="es-MX" dirty="0"/>
          </a:p>
        </p:txBody>
      </p:sp>
    </p:spTree>
    <p:extLst>
      <p:ext uri="{BB962C8B-B14F-4D97-AF65-F5344CB8AC3E}">
        <p14:creationId xmlns:p14="http://schemas.microsoft.com/office/powerpoint/2010/main" val="2956971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996CB2-D0AF-48C4-80D2-DEA7B7284CD0}"/>
              </a:ext>
            </a:extLst>
          </p:cNvPr>
          <p:cNvSpPr>
            <a:spLocks noGrp="1"/>
          </p:cNvSpPr>
          <p:nvPr>
            <p:ph type="title"/>
          </p:nvPr>
        </p:nvSpPr>
        <p:spPr/>
        <p:txBody>
          <a:bodyPr/>
          <a:lstStyle/>
          <a:p>
            <a:r>
              <a:rPr lang="es-ES" dirty="0"/>
              <a:t>Concepto</a:t>
            </a:r>
            <a:endParaRPr lang="es-MX" dirty="0"/>
          </a:p>
        </p:txBody>
      </p:sp>
      <p:sp>
        <p:nvSpPr>
          <p:cNvPr id="3" name="Marcador de contenido 2">
            <a:extLst>
              <a:ext uri="{FF2B5EF4-FFF2-40B4-BE49-F238E27FC236}">
                <a16:creationId xmlns:a16="http://schemas.microsoft.com/office/drawing/2014/main" id="{A2A5138B-44BC-4092-926B-8D2DA12F0751}"/>
              </a:ext>
            </a:extLst>
          </p:cNvPr>
          <p:cNvSpPr>
            <a:spLocks noGrp="1"/>
          </p:cNvSpPr>
          <p:nvPr>
            <p:ph idx="1"/>
          </p:nvPr>
        </p:nvSpPr>
        <p:spPr/>
        <p:txBody>
          <a:bodyPr/>
          <a:lstStyle/>
          <a:p>
            <a:pPr algn="just"/>
            <a:r>
              <a:rPr lang="es-ES" dirty="0"/>
              <a:t>“La burocracia sigue siendo un tema actual de análisis, que se refiere en general al desempeño que tienen los Estados actuales, para producir una serie de bienes y servicios. </a:t>
            </a:r>
          </a:p>
          <a:p>
            <a:pPr algn="just"/>
            <a:r>
              <a:rPr lang="es-ES" dirty="0"/>
              <a:t>La burocracia se concibe como la estructura administrativa de dichos Estados,</a:t>
            </a:r>
          </a:p>
          <a:p>
            <a:pPr algn="just"/>
            <a:r>
              <a:rPr lang="es-ES" dirty="0"/>
              <a:t>Es la encargada de gestionar o de producir los productos que la sociedad espera le sean proporcionados a cambio de los impuestos que le impone el imperio de la Ley”. </a:t>
            </a:r>
            <a:endParaRPr lang="es-MX" dirty="0"/>
          </a:p>
        </p:txBody>
      </p:sp>
    </p:spTree>
    <p:extLst>
      <p:ext uri="{BB962C8B-B14F-4D97-AF65-F5344CB8AC3E}">
        <p14:creationId xmlns:p14="http://schemas.microsoft.com/office/powerpoint/2010/main" val="1478140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19EA00-5318-6E35-E8C5-564D8C9E8B17}"/>
              </a:ext>
            </a:extLst>
          </p:cNvPr>
          <p:cNvSpPr>
            <a:spLocks noGrp="1"/>
          </p:cNvSpPr>
          <p:nvPr>
            <p:ph type="title"/>
          </p:nvPr>
        </p:nvSpPr>
        <p:spPr/>
        <p:txBody>
          <a:bodyPr/>
          <a:lstStyle/>
          <a:p>
            <a:r>
              <a:rPr lang="es-MX" dirty="0"/>
              <a:t>La Administración Pública como Derecho Humano.</a:t>
            </a:r>
          </a:p>
        </p:txBody>
      </p:sp>
      <p:sp>
        <p:nvSpPr>
          <p:cNvPr id="3" name="Marcador de contenido 2">
            <a:extLst>
              <a:ext uri="{FF2B5EF4-FFF2-40B4-BE49-F238E27FC236}">
                <a16:creationId xmlns:a16="http://schemas.microsoft.com/office/drawing/2014/main" id="{D9D6BEB6-19D9-1317-8257-87A1F7CC2DCD}"/>
              </a:ext>
            </a:extLst>
          </p:cNvPr>
          <p:cNvSpPr>
            <a:spLocks noGrp="1"/>
          </p:cNvSpPr>
          <p:nvPr>
            <p:ph idx="1"/>
          </p:nvPr>
        </p:nvSpPr>
        <p:spPr/>
        <p:txBody>
          <a:bodyPr/>
          <a:lstStyle/>
          <a:p>
            <a:pPr algn="just"/>
            <a:r>
              <a:rPr lang="es-MX" dirty="0"/>
              <a:t>Se reconoce en la persona el estatus de ciudadano frente a la AP.</a:t>
            </a:r>
          </a:p>
          <a:p>
            <a:pPr algn="just"/>
            <a:r>
              <a:rPr lang="es-MX" dirty="0"/>
              <a:t>Los ciudadanos dejan de ser pasivos y solo ser receptores de los beneficios del estado y de los precarios bienes y servicios públicos, es un protagonista activo en los asuntos de interés general.</a:t>
            </a:r>
          </a:p>
          <a:p>
            <a:pPr algn="just"/>
            <a:r>
              <a:rPr lang="es-MX" dirty="0"/>
              <a:t>El ser humano es portador de derechos inherentes a él. Los derechos humanos son un avance no solo jurídico, sino también filosófico y cultural. </a:t>
            </a:r>
          </a:p>
          <a:p>
            <a:pPr algn="just"/>
            <a:r>
              <a:rPr lang="es-MX" dirty="0"/>
              <a:t>Dentro de esos derechos se encuentra el derecho a una buena AP.</a:t>
            </a:r>
          </a:p>
          <a:p>
            <a:pPr algn="just"/>
            <a:r>
              <a:rPr lang="es-MX" dirty="0"/>
              <a:t>Todo pueblo tiene derecho a la libre determinación, a su desarrollo y a que sus gobernantes y servidores públicos cumplan debidamente sus funciones.</a:t>
            </a:r>
          </a:p>
        </p:txBody>
      </p:sp>
    </p:spTree>
    <p:extLst>
      <p:ext uri="{BB962C8B-B14F-4D97-AF65-F5344CB8AC3E}">
        <p14:creationId xmlns:p14="http://schemas.microsoft.com/office/powerpoint/2010/main" val="4138987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645740-9E68-4BF8-92F5-6382C2E686A3}"/>
              </a:ext>
            </a:extLst>
          </p:cNvPr>
          <p:cNvSpPr>
            <a:spLocks noGrp="1"/>
          </p:cNvSpPr>
          <p:nvPr>
            <p:ph type="title"/>
          </p:nvPr>
        </p:nvSpPr>
        <p:spPr>
          <a:xfrm>
            <a:off x="677334" y="695864"/>
            <a:ext cx="8596668" cy="1320800"/>
          </a:xfrm>
        </p:spPr>
        <p:txBody>
          <a:bodyPr/>
          <a:lstStyle/>
          <a:p>
            <a:r>
              <a:rPr lang="es-ES" dirty="0"/>
              <a:t>Desarrollo del Recurso Humano</a:t>
            </a:r>
            <a:endParaRPr lang="es-MX" dirty="0"/>
          </a:p>
        </p:txBody>
      </p:sp>
      <p:sp>
        <p:nvSpPr>
          <p:cNvPr id="3" name="Marcador de contenido 2">
            <a:extLst>
              <a:ext uri="{FF2B5EF4-FFF2-40B4-BE49-F238E27FC236}">
                <a16:creationId xmlns:a16="http://schemas.microsoft.com/office/drawing/2014/main" id="{ACA229C6-51B8-422F-9C47-0B481B6B6C4C}"/>
              </a:ext>
            </a:extLst>
          </p:cNvPr>
          <p:cNvSpPr>
            <a:spLocks noGrp="1"/>
          </p:cNvSpPr>
          <p:nvPr>
            <p:ph idx="1"/>
          </p:nvPr>
        </p:nvSpPr>
        <p:spPr/>
        <p:txBody>
          <a:bodyPr/>
          <a:lstStyle/>
          <a:p>
            <a:pPr algn="just"/>
            <a:r>
              <a:rPr lang="es-ES" dirty="0"/>
              <a:t>Hoy en día, la </a:t>
            </a:r>
            <a:r>
              <a:rPr lang="es-ES" b="1" dirty="0"/>
              <a:t>competitividad de las organizaciones </a:t>
            </a:r>
            <a:r>
              <a:rPr lang="es-ES" dirty="0"/>
              <a:t>tanto públicas como privadas estriba en el desarrollo del recurso humano:</a:t>
            </a:r>
          </a:p>
          <a:p>
            <a:pPr algn="just"/>
            <a:endParaRPr lang="es-ES" dirty="0"/>
          </a:p>
          <a:p>
            <a:pPr lvl="1" algn="just">
              <a:buFont typeface="Wingdings" panose="05000000000000000000" pitchFamily="2" charset="2"/>
              <a:buChar char="q"/>
            </a:pPr>
            <a:r>
              <a:rPr lang="es-ES" sz="1800" dirty="0"/>
              <a:t>En potencializar las habilidades y competencias de las personas que en ellas laboran.</a:t>
            </a:r>
          </a:p>
          <a:p>
            <a:pPr lvl="1" algn="just">
              <a:buFont typeface="Wingdings" panose="05000000000000000000" pitchFamily="2" charset="2"/>
              <a:buChar char="q"/>
            </a:pPr>
            <a:r>
              <a:rPr lang="es-ES" sz="1800" dirty="0"/>
              <a:t>la ventaja se finca en la actitud y en la aptitud de sus recursos humanos, lo que lo convierte en el capital más importante de cualquier organización.</a:t>
            </a:r>
            <a:endParaRPr lang="es-MX" sz="1800" dirty="0"/>
          </a:p>
        </p:txBody>
      </p:sp>
    </p:spTree>
    <p:extLst>
      <p:ext uri="{BB962C8B-B14F-4D97-AF65-F5344CB8AC3E}">
        <p14:creationId xmlns:p14="http://schemas.microsoft.com/office/powerpoint/2010/main" val="2723677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0B7E6A-4402-4C66-8460-1CB1062BE7B5}"/>
              </a:ext>
            </a:extLst>
          </p:cNvPr>
          <p:cNvSpPr>
            <a:spLocks noGrp="1"/>
          </p:cNvSpPr>
          <p:nvPr>
            <p:ph type="title"/>
          </p:nvPr>
        </p:nvSpPr>
        <p:spPr/>
        <p:txBody>
          <a:bodyPr/>
          <a:lstStyle/>
          <a:p>
            <a:r>
              <a:rPr lang="es-ES" dirty="0"/>
              <a:t>Desafío de las organizaciones Públicas.</a:t>
            </a:r>
            <a:endParaRPr lang="es-MX" dirty="0"/>
          </a:p>
        </p:txBody>
      </p:sp>
      <p:sp>
        <p:nvSpPr>
          <p:cNvPr id="3" name="Marcador de contenido 2">
            <a:extLst>
              <a:ext uri="{FF2B5EF4-FFF2-40B4-BE49-F238E27FC236}">
                <a16:creationId xmlns:a16="http://schemas.microsoft.com/office/drawing/2014/main" id="{E6279DCE-C8A8-43E5-824D-482FAC552609}"/>
              </a:ext>
            </a:extLst>
          </p:cNvPr>
          <p:cNvSpPr>
            <a:spLocks noGrp="1"/>
          </p:cNvSpPr>
          <p:nvPr>
            <p:ph idx="1"/>
          </p:nvPr>
        </p:nvSpPr>
        <p:spPr/>
        <p:txBody>
          <a:bodyPr>
            <a:normAutofit/>
          </a:bodyPr>
          <a:lstStyle/>
          <a:p>
            <a:pPr algn="just"/>
            <a:r>
              <a:rPr lang="es-ES" sz="2000" dirty="0"/>
              <a:t>Transformar las estructuras, los procedimientos, los perfiles de puestos y el comportamiento de las personas soportados sobre la demanda ciudadana.</a:t>
            </a:r>
          </a:p>
          <a:p>
            <a:pPr algn="just"/>
            <a:r>
              <a:rPr lang="es-ES" sz="2000" dirty="0"/>
              <a:t>Generar una nueva cultura donde la vocación de servicio, la mejora continua, la inclusión, el respeto a los derechos humanos, la transparencia y rendición de cuentas sean los baluartes que rijan el quehacer gubernamental.</a:t>
            </a:r>
          </a:p>
          <a:p>
            <a:pPr algn="just"/>
            <a:r>
              <a:rPr lang="es-ES" sz="2000" dirty="0"/>
              <a:t>Requiere de la instrumentación de esquemas de profesionalización que contemplen la capacitación y formación con amplio espectro, que no solo se limite a fortalecer las funciones técnicas y administrativas, sino que involucre la dimensión del SER HUMANO.</a:t>
            </a:r>
            <a:endParaRPr lang="es-MX" sz="2000" dirty="0"/>
          </a:p>
        </p:txBody>
      </p:sp>
    </p:spTree>
    <p:extLst>
      <p:ext uri="{BB962C8B-B14F-4D97-AF65-F5344CB8AC3E}">
        <p14:creationId xmlns:p14="http://schemas.microsoft.com/office/powerpoint/2010/main" val="2791691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1F1D2-A86F-2532-F0B2-0A26199A47DF}"/>
              </a:ext>
            </a:extLst>
          </p:cNvPr>
          <p:cNvSpPr>
            <a:spLocks noGrp="1"/>
          </p:cNvSpPr>
          <p:nvPr>
            <p:ph type="title"/>
          </p:nvPr>
        </p:nvSpPr>
        <p:spPr/>
        <p:txBody>
          <a:bodyPr/>
          <a:lstStyle/>
          <a:p>
            <a:r>
              <a:rPr lang="es-MX" dirty="0"/>
              <a:t>Paradigma actual de la Administración Pública.</a:t>
            </a:r>
          </a:p>
        </p:txBody>
      </p:sp>
      <p:sp>
        <p:nvSpPr>
          <p:cNvPr id="3" name="Marcador de contenido 2">
            <a:extLst>
              <a:ext uri="{FF2B5EF4-FFF2-40B4-BE49-F238E27FC236}">
                <a16:creationId xmlns:a16="http://schemas.microsoft.com/office/drawing/2014/main" id="{72DDC28E-FA20-6531-61ED-36ABDB7B0ECE}"/>
              </a:ext>
            </a:extLst>
          </p:cNvPr>
          <p:cNvSpPr>
            <a:spLocks noGrp="1"/>
          </p:cNvSpPr>
          <p:nvPr>
            <p:ph idx="1"/>
          </p:nvPr>
        </p:nvSpPr>
        <p:spPr/>
        <p:txBody>
          <a:bodyPr/>
          <a:lstStyle/>
          <a:p>
            <a:r>
              <a:rPr lang="es-MX" dirty="0"/>
              <a:t>Es cada vez más inadecuado para resolver los problemas.</a:t>
            </a:r>
          </a:p>
          <a:p>
            <a:r>
              <a:rPr lang="es-MX" dirty="0"/>
              <a:t>Debido a las crecientes necesidades y exigencias de los ciudadanos.</a:t>
            </a:r>
          </a:p>
          <a:p>
            <a:endParaRPr lang="es-MX" dirty="0"/>
          </a:p>
          <a:p>
            <a:r>
              <a:rPr lang="es-MX" dirty="0"/>
              <a:t>Problemas en la AP:</a:t>
            </a:r>
          </a:p>
          <a:p>
            <a:pPr lvl="1">
              <a:buFont typeface="Courier New" panose="02070309020205020404" pitchFamily="49" charset="0"/>
              <a:buChar char="o"/>
            </a:pPr>
            <a:r>
              <a:rPr lang="es-MX" dirty="0"/>
              <a:t>Falta de resultados,</a:t>
            </a:r>
          </a:p>
          <a:p>
            <a:pPr lvl="1">
              <a:buFont typeface="Courier New" panose="02070309020205020404" pitchFamily="49" charset="0"/>
              <a:buChar char="o"/>
            </a:pPr>
            <a:r>
              <a:rPr lang="es-MX" dirty="0"/>
              <a:t>Poca obra pública,</a:t>
            </a:r>
          </a:p>
          <a:p>
            <a:pPr lvl="1">
              <a:buFont typeface="Courier New" panose="02070309020205020404" pitchFamily="49" charset="0"/>
              <a:buChar char="o"/>
            </a:pPr>
            <a:r>
              <a:rPr lang="es-MX" dirty="0"/>
              <a:t>Recursos escasos.</a:t>
            </a:r>
          </a:p>
          <a:p>
            <a:pPr lvl="1">
              <a:buFont typeface="Courier New" panose="02070309020205020404" pitchFamily="49" charset="0"/>
              <a:buChar char="o"/>
            </a:pPr>
            <a:r>
              <a:rPr lang="es-MX" dirty="0"/>
              <a:t>Incremento de las demandas de servicios,</a:t>
            </a:r>
          </a:p>
          <a:p>
            <a:pPr lvl="1">
              <a:buFont typeface="Courier New" panose="02070309020205020404" pitchFamily="49" charset="0"/>
              <a:buChar char="o"/>
            </a:pPr>
            <a:r>
              <a:rPr lang="es-MX" dirty="0"/>
              <a:t>Ciudadanos insatisfechos.</a:t>
            </a:r>
          </a:p>
        </p:txBody>
      </p:sp>
    </p:spTree>
    <p:extLst>
      <p:ext uri="{BB962C8B-B14F-4D97-AF65-F5344CB8AC3E}">
        <p14:creationId xmlns:p14="http://schemas.microsoft.com/office/powerpoint/2010/main" val="1378662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3B46F4-5704-8F2E-440B-CFE3BD502AFE}"/>
              </a:ext>
            </a:extLst>
          </p:cNvPr>
          <p:cNvSpPr>
            <a:spLocks noGrp="1"/>
          </p:cNvSpPr>
          <p:nvPr>
            <p:ph type="title"/>
          </p:nvPr>
        </p:nvSpPr>
        <p:spPr/>
        <p:txBody>
          <a:bodyPr/>
          <a:lstStyle/>
          <a:p>
            <a:r>
              <a:rPr lang="es-MX" dirty="0"/>
              <a:t>Paradigma tradicional vs paradigma nuevo.</a:t>
            </a:r>
          </a:p>
        </p:txBody>
      </p:sp>
      <p:graphicFrame>
        <p:nvGraphicFramePr>
          <p:cNvPr id="4" name="Tabla 4">
            <a:extLst>
              <a:ext uri="{FF2B5EF4-FFF2-40B4-BE49-F238E27FC236}">
                <a16:creationId xmlns:a16="http://schemas.microsoft.com/office/drawing/2014/main" id="{459E309F-756C-AFF5-BF87-BF8249BB466A}"/>
              </a:ext>
            </a:extLst>
          </p:cNvPr>
          <p:cNvGraphicFramePr>
            <a:graphicFrameLocks noGrp="1"/>
          </p:cNvGraphicFramePr>
          <p:nvPr>
            <p:ph idx="1"/>
          </p:nvPr>
        </p:nvGraphicFramePr>
        <p:xfrm>
          <a:off x="677863" y="2160588"/>
          <a:ext cx="8596312" cy="333756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2349114534"/>
                    </a:ext>
                  </a:extLst>
                </a:gridCol>
                <a:gridCol w="4298156">
                  <a:extLst>
                    <a:ext uri="{9D8B030D-6E8A-4147-A177-3AD203B41FA5}">
                      <a16:colId xmlns:a16="http://schemas.microsoft.com/office/drawing/2014/main" val="2286496581"/>
                    </a:ext>
                  </a:extLst>
                </a:gridCol>
              </a:tblGrid>
              <a:tr h="370840">
                <a:tc>
                  <a:txBody>
                    <a:bodyPr/>
                    <a:lstStyle/>
                    <a:p>
                      <a:r>
                        <a:rPr lang="es-MX" dirty="0"/>
                        <a:t>Administración tradicional</a:t>
                      </a:r>
                    </a:p>
                  </a:txBody>
                  <a:tcPr/>
                </a:tc>
                <a:tc>
                  <a:txBody>
                    <a:bodyPr/>
                    <a:lstStyle/>
                    <a:p>
                      <a:r>
                        <a:rPr lang="es-MX" dirty="0"/>
                        <a:t>Administración con efectividad.</a:t>
                      </a:r>
                    </a:p>
                  </a:txBody>
                  <a:tcPr/>
                </a:tc>
                <a:extLst>
                  <a:ext uri="{0D108BD9-81ED-4DB2-BD59-A6C34878D82A}">
                    <a16:rowId xmlns:a16="http://schemas.microsoft.com/office/drawing/2014/main" val="112380483"/>
                  </a:ext>
                </a:extLst>
              </a:tr>
              <a:tr h="370840">
                <a:tc>
                  <a:txBody>
                    <a:bodyPr/>
                    <a:lstStyle/>
                    <a:p>
                      <a:r>
                        <a:rPr lang="es-MX" dirty="0"/>
                        <a:t>Control administrativo.</a:t>
                      </a:r>
                    </a:p>
                  </a:txBody>
                  <a:tcPr/>
                </a:tc>
                <a:tc>
                  <a:txBody>
                    <a:bodyPr/>
                    <a:lstStyle/>
                    <a:p>
                      <a:r>
                        <a:rPr lang="es-MX" dirty="0"/>
                        <a:t>Liderazgo</a:t>
                      </a:r>
                    </a:p>
                  </a:txBody>
                  <a:tcPr/>
                </a:tc>
                <a:extLst>
                  <a:ext uri="{0D108BD9-81ED-4DB2-BD59-A6C34878D82A}">
                    <a16:rowId xmlns:a16="http://schemas.microsoft.com/office/drawing/2014/main" val="256232689"/>
                  </a:ext>
                </a:extLst>
              </a:tr>
              <a:tr h="370840">
                <a:tc>
                  <a:txBody>
                    <a:bodyPr/>
                    <a:lstStyle/>
                    <a:p>
                      <a:r>
                        <a:rPr lang="es-MX" dirty="0"/>
                        <a:t>Control/mandato.</a:t>
                      </a:r>
                    </a:p>
                  </a:txBody>
                  <a:tcPr/>
                </a:tc>
                <a:tc>
                  <a:txBody>
                    <a:bodyPr/>
                    <a:lstStyle/>
                    <a:p>
                      <a:r>
                        <a:rPr lang="es-MX" dirty="0"/>
                        <a:t>Compromiso/cooperación</a:t>
                      </a:r>
                    </a:p>
                  </a:txBody>
                  <a:tcPr/>
                </a:tc>
                <a:extLst>
                  <a:ext uri="{0D108BD9-81ED-4DB2-BD59-A6C34878D82A}">
                    <a16:rowId xmlns:a16="http://schemas.microsoft.com/office/drawing/2014/main" val="3969724030"/>
                  </a:ext>
                </a:extLst>
              </a:tr>
              <a:tr h="370840">
                <a:tc>
                  <a:txBody>
                    <a:bodyPr/>
                    <a:lstStyle/>
                    <a:p>
                      <a:r>
                        <a:rPr lang="es-MX" dirty="0"/>
                        <a:t>Individual.</a:t>
                      </a:r>
                    </a:p>
                  </a:txBody>
                  <a:tcPr/>
                </a:tc>
                <a:tc>
                  <a:txBody>
                    <a:bodyPr/>
                    <a:lstStyle/>
                    <a:p>
                      <a:r>
                        <a:rPr lang="es-MX" dirty="0"/>
                        <a:t>En equipo.</a:t>
                      </a:r>
                    </a:p>
                  </a:txBody>
                  <a:tcPr/>
                </a:tc>
                <a:extLst>
                  <a:ext uri="{0D108BD9-81ED-4DB2-BD59-A6C34878D82A}">
                    <a16:rowId xmlns:a16="http://schemas.microsoft.com/office/drawing/2014/main" val="676369930"/>
                  </a:ext>
                </a:extLst>
              </a:tr>
              <a:tr h="370840">
                <a:tc>
                  <a:txBody>
                    <a:bodyPr/>
                    <a:lstStyle/>
                    <a:p>
                      <a:r>
                        <a:rPr lang="es-MX" dirty="0"/>
                        <a:t>Corrección.</a:t>
                      </a:r>
                    </a:p>
                  </a:txBody>
                  <a:tcPr/>
                </a:tc>
                <a:tc>
                  <a:txBody>
                    <a:bodyPr/>
                    <a:lstStyle/>
                    <a:p>
                      <a:r>
                        <a:rPr lang="es-MX" dirty="0"/>
                        <a:t>Prevención.</a:t>
                      </a:r>
                    </a:p>
                  </a:txBody>
                  <a:tcPr/>
                </a:tc>
                <a:extLst>
                  <a:ext uri="{0D108BD9-81ED-4DB2-BD59-A6C34878D82A}">
                    <a16:rowId xmlns:a16="http://schemas.microsoft.com/office/drawing/2014/main" val="3746543393"/>
                  </a:ext>
                </a:extLst>
              </a:tr>
              <a:tr h="370840">
                <a:tc>
                  <a:txBody>
                    <a:bodyPr/>
                    <a:lstStyle/>
                    <a:p>
                      <a:r>
                        <a:rPr lang="es-MX" dirty="0"/>
                        <a:t>Culpa.</a:t>
                      </a:r>
                    </a:p>
                  </a:txBody>
                  <a:tcPr/>
                </a:tc>
                <a:tc>
                  <a:txBody>
                    <a:bodyPr/>
                    <a:lstStyle/>
                    <a:p>
                      <a:r>
                        <a:rPr lang="es-MX" dirty="0"/>
                        <a:t>Ayuda.</a:t>
                      </a:r>
                    </a:p>
                  </a:txBody>
                  <a:tcPr/>
                </a:tc>
                <a:extLst>
                  <a:ext uri="{0D108BD9-81ED-4DB2-BD59-A6C34878D82A}">
                    <a16:rowId xmlns:a16="http://schemas.microsoft.com/office/drawing/2014/main" val="2254011499"/>
                  </a:ext>
                </a:extLst>
              </a:tr>
              <a:tr h="370840">
                <a:tc>
                  <a:txBody>
                    <a:bodyPr/>
                    <a:lstStyle/>
                    <a:p>
                      <a:r>
                        <a:rPr lang="es-MX" dirty="0"/>
                        <a:t>Información es poder.</a:t>
                      </a:r>
                    </a:p>
                  </a:txBody>
                  <a:tcPr/>
                </a:tc>
                <a:tc>
                  <a:txBody>
                    <a:bodyPr/>
                    <a:lstStyle/>
                    <a:p>
                      <a:r>
                        <a:rPr lang="es-MX" dirty="0"/>
                        <a:t>Comunicación/escuchar</a:t>
                      </a:r>
                    </a:p>
                  </a:txBody>
                  <a:tcPr/>
                </a:tc>
                <a:extLst>
                  <a:ext uri="{0D108BD9-81ED-4DB2-BD59-A6C34878D82A}">
                    <a16:rowId xmlns:a16="http://schemas.microsoft.com/office/drawing/2014/main" val="3932974999"/>
                  </a:ext>
                </a:extLst>
              </a:tr>
              <a:tr h="370840">
                <a:tc>
                  <a:txBody>
                    <a:bodyPr/>
                    <a:lstStyle/>
                    <a:p>
                      <a:r>
                        <a:rPr lang="es-MX" dirty="0"/>
                        <a:t>Palabra impresa o hablada.</a:t>
                      </a:r>
                    </a:p>
                  </a:txBody>
                  <a:tcPr/>
                </a:tc>
                <a:tc>
                  <a:txBody>
                    <a:bodyPr/>
                    <a:lstStyle/>
                    <a:p>
                      <a:r>
                        <a:rPr lang="es-MX" dirty="0"/>
                        <a:t>Diagramas/visual.</a:t>
                      </a:r>
                    </a:p>
                  </a:txBody>
                  <a:tcPr/>
                </a:tc>
                <a:extLst>
                  <a:ext uri="{0D108BD9-81ED-4DB2-BD59-A6C34878D82A}">
                    <a16:rowId xmlns:a16="http://schemas.microsoft.com/office/drawing/2014/main" val="2898958707"/>
                  </a:ext>
                </a:extLst>
              </a:tr>
              <a:tr h="370840">
                <a:tc>
                  <a:txBody>
                    <a:bodyPr/>
                    <a:lstStyle/>
                    <a:p>
                      <a:r>
                        <a:rPr lang="es-MX" dirty="0"/>
                        <a:t>Debate/conversación.</a:t>
                      </a:r>
                    </a:p>
                  </a:txBody>
                  <a:tcPr/>
                </a:tc>
                <a:tc>
                  <a:txBody>
                    <a:bodyPr/>
                    <a:lstStyle/>
                    <a:p>
                      <a:r>
                        <a:rPr lang="es-MX" dirty="0"/>
                        <a:t>Planeación/acción.</a:t>
                      </a:r>
                    </a:p>
                  </a:txBody>
                  <a:tcPr/>
                </a:tc>
                <a:extLst>
                  <a:ext uri="{0D108BD9-81ED-4DB2-BD59-A6C34878D82A}">
                    <a16:rowId xmlns:a16="http://schemas.microsoft.com/office/drawing/2014/main" val="735036034"/>
                  </a:ext>
                </a:extLst>
              </a:tr>
            </a:tbl>
          </a:graphicData>
        </a:graphic>
      </p:graphicFrame>
    </p:spTree>
    <p:extLst>
      <p:ext uri="{BB962C8B-B14F-4D97-AF65-F5344CB8AC3E}">
        <p14:creationId xmlns:p14="http://schemas.microsoft.com/office/powerpoint/2010/main" val="5129029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3B46F4-5704-8F2E-440B-CFE3BD502AFE}"/>
              </a:ext>
            </a:extLst>
          </p:cNvPr>
          <p:cNvSpPr>
            <a:spLocks noGrp="1"/>
          </p:cNvSpPr>
          <p:nvPr>
            <p:ph type="title"/>
          </p:nvPr>
        </p:nvSpPr>
        <p:spPr/>
        <p:txBody>
          <a:bodyPr/>
          <a:lstStyle/>
          <a:p>
            <a:r>
              <a:rPr lang="es-MX" dirty="0"/>
              <a:t>…paradigma tradicional vs paradigma nuevo.</a:t>
            </a:r>
          </a:p>
        </p:txBody>
      </p:sp>
      <p:graphicFrame>
        <p:nvGraphicFramePr>
          <p:cNvPr id="4" name="Tabla 4">
            <a:extLst>
              <a:ext uri="{FF2B5EF4-FFF2-40B4-BE49-F238E27FC236}">
                <a16:creationId xmlns:a16="http://schemas.microsoft.com/office/drawing/2014/main" id="{459E309F-756C-AFF5-BF87-BF8249BB466A}"/>
              </a:ext>
            </a:extLst>
          </p:cNvPr>
          <p:cNvGraphicFramePr>
            <a:graphicFrameLocks noGrp="1"/>
          </p:cNvGraphicFramePr>
          <p:nvPr>
            <p:ph idx="1"/>
          </p:nvPr>
        </p:nvGraphicFramePr>
        <p:xfrm>
          <a:off x="677863" y="2160588"/>
          <a:ext cx="8596312" cy="296672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2349114534"/>
                    </a:ext>
                  </a:extLst>
                </a:gridCol>
                <a:gridCol w="4298156">
                  <a:extLst>
                    <a:ext uri="{9D8B030D-6E8A-4147-A177-3AD203B41FA5}">
                      <a16:colId xmlns:a16="http://schemas.microsoft.com/office/drawing/2014/main" val="2286496581"/>
                    </a:ext>
                  </a:extLst>
                </a:gridCol>
              </a:tblGrid>
              <a:tr h="370840">
                <a:tc>
                  <a:txBody>
                    <a:bodyPr/>
                    <a:lstStyle/>
                    <a:p>
                      <a:r>
                        <a:rPr lang="es-MX" dirty="0"/>
                        <a:t>Administración tradicional</a:t>
                      </a:r>
                    </a:p>
                  </a:txBody>
                  <a:tcPr/>
                </a:tc>
                <a:tc>
                  <a:txBody>
                    <a:bodyPr/>
                    <a:lstStyle/>
                    <a:p>
                      <a:r>
                        <a:rPr lang="es-MX" dirty="0"/>
                        <a:t>Administración con efectividad.</a:t>
                      </a:r>
                    </a:p>
                  </a:txBody>
                  <a:tcPr/>
                </a:tc>
                <a:extLst>
                  <a:ext uri="{0D108BD9-81ED-4DB2-BD59-A6C34878D82A}">
                    <a16:rowId xmlns:a16="http://schemas.microsoft.com/office/drawing/2014/main" val="112380483"/>
                  </a:ext>
                </a:extLst>
              </a:tr>
              <a:tr h="370840">
                <a:tc>
                  <a:txBody>
                    <a:bodyPr/>
                    <a:lstStyle/>
                    <a:p>
                      <a:r>
                        <a:rPr lang="es-MX" dirty="0"/>
                        <a:t>Divisiones departamentales.</a:t>
                      </a:r>
                    </a:p>
                  </a:txBody>
                  <a:tcPr/>
                </a:tc>
                <a:tc>
                  <a:txBody>
                    <a:bodyPr/>
                    <a:lstStyle/>
                    <a:p>
                      <a:r>
                        <a:rPr lang="es-MX" dirty="0"/>
                        <a:t>Cooperación.</a:t>
                      </a:r>
                    </a:p>
                  </a:txBody>
                  <a:tcPr/>
                </a:tc>
                <a:extLst>
                  <a:ext uri="{0D108BD9-81ED-4DB2-BD59-A6C34878D82A}">
                    <a16:rowId xmlns:a16="http://schemas.microsoft.com/office/drawing/2014/main" val="256232689"/>
                  </a:ext>
                </a:extLst>
              </a:tr>
              <a:tr h="370840">
                <a:tc>
                  <a:txBody>
                    <a:bodyPr/>
                    <a:lstStyle/>
                    <a:p>
                      <a:r>
                        <a:rPr lang="es-MX" dirty="0"/>
                        <a:t>Rol funcional.</a:t>
                      </a:r>
                    </a:p>
                  </a:txBody>
                  <a:tcPr/>
                </a:tc>
                <a:tc>
                  <a:txBody>
                    <a:bodyPr/>
                    <a:lstStyle/>
                    <a:p>
                      <a:r>
                        <a:rPr lang="es-MX" dirty="0"/>
                        <a:t>Rol sistémico/procesos.</a:t>
                      </a:r>
                    </a:p>
                  </a:txBody>
                  <a:tcPr/>
                </a:tc>
                <a:extLst>
                  <a:ext uri="{0D108BD9-81ED-4DB2-BD59-A6C34878D82A}">
                    <a16:rowId xmlns:a16="http://schemas.microsoft.com/office/drawing/2014/main" val="3969724030"/>
                  </a:ext>
                </a:extLst>
              </a:tr>
              <a:tr h="370840">
                <a:tc>
                  <a:txBody>
                    <a:bodyPr/>
                    <a:lstStyle/>
                    <a:p>
                      <a:r>
                        <a:rPr lang="es-MX" dirty="0"/>
                        <a:t>Mejoramiento de resultados.</a:t>
                      </a:r>
                    </a:p>
                  </a:txBody>
                  <a:tcPr/>
                </a:tc>
                <a:tc>
                  <a:txBody>
                    <a:bodyPr/>
                    <a:lstStyle/>
                    <a:p>
                      <a:r>
                        <a:rPr lang="es-MX" dirty="0"/>
                        <a:t>Administración de procesos.</a:t>
                      </a:r>
                    </a:p>
                  </a:txBody>
                  <a:tcPr/>
                </a:tc>
                <a:extLst>
                  <a:ext uri="{0D108BD9-81ED-4DB2-BD59-A6C34878D82A}">
                    <a16:rowId xmlns:a16="http://schemas.microsoft.com/office/drawing/2014/main" val="676369930"/>
                  </a:ext>
                </a:extLst>
              </a:tr>
              <a:tr h="370840">
                <a:tc>
                  <a:txBody>
                    <a:bodyPr/>
                    <a:lstStyle/>
                    <a:p>
                      <a:r>
                        <a:rPr lang="es-MX" dirty="0"/>
                        <a:t>Opinión.</a:t>
                      </a:r>
                    </a:p>
                  </a:txBody>
                  <a:tcPr/>
                </a:tc>
                <a:tc>
                  <a:txBody>
                    <a:bodyPr/>
                    <a:lstStyle/>
                    <a:p>
                      <a:r>
                        <a:rPr lang="es-MX" dirty="0"/>
                        <a:t>Datos/medición estadística.</a:t>
                      </a:r>
                    </a:p>
                  </a:txBody>
                  <a:tcPr/>
                </a:tc>
                <a:extLst>
                  <a:ext uri="{0D108BD9-81ED-4DB2-BD59-A6C34878D82A}">
                    <a16:rowId xmlns:a16="http://schemas.microsoft.com/office/drawing/2014/main" val="3746543393"/>
                  </a:ext>
                </a:extLst>
              </a:tr>
              <a:tr h="370840">
                <a:tc>
                  <a:txBody>
                    <a:bodyPr/>
                    <a:lstStyle/>
                    <a:p>
                      <a:r>
                        <a:rPr lang="es-MX" dirty="0"/>
                        <a:t>Jefe.</a:t>
                      </a:r>
                    </a:p>
                  </a:txBody>
                  <a:tcPr/>
                </a:tc>
                <a:tc>
                  <a:txBody>
                    <a:bodyPr/>
                    <a:lstStyle/>
                    <a:p>
                      <a:r>
                        <a:rPr lang="es-MX" dirty="0"/>
                        <a:t>Ciudadano.</a:t>
                      </a:r>
                    </a:p>
                  </a:txBody>
                  <a:tcPr/>
                </a:tc>
                <a:extLst>
                  <a:ext uri="{0D108BD9-81ED-4DB2-BD59-A6C34878D82A}">
                    <a16:rowId xmlns:a16="http://schemas.microsoft.com/office/drawing/2014/main" val="2254011499"/>
                  </a:ext>
                </a:extLst>
              </a:tr>
              <a:tr h="370840">
                <a:tc>
                  <a:txBody>
                    <a:bodyPr/>
                    <a:lstStyle/>
                    <a:p>
                      <a:r>
                        <a:rPr lang="es-MX" dirty="0"/>
                        <a:t>Calidad=problema.</a:t>
                      </a:r>
                    </a:p>
                  </a:txBody>
                  <a:tcPr/>
                </a:tc>
                <a:tc>
                  <a:txBody>
                    <a:bodyPr/>
                    <a:lstStyle/>
                    <a:p>
                      <a:r>
                        <a:rPr lang="es-MX" dirty="0"/>
                        <a:t>Calidad=solución.</a:t>
                      </a:r>
                    </a:p>
                  </a:txBody>
                  <a:tcPr/>
                </a:tc>
                <a:extLst>
                  <a:ext uri="{0D108BD9-81ED-4DB2-BD59-A6C34878D82A}">
                    <a16:rowId xmlns:a16="http://schemas.microsoft.com/office/drawing/2014/main" val="3932974999"/>
                  </a:ext>
                </a:extLst>
              </a:tr>
              <a:tr h="370840">
                <a:tc>
                  <a:txBody>
                    <a:bodyPr/>
                    <a:lstStyle/>
                    <a:p>
                      <a:r>
                        <a:rPr lang="es-MX" dirty="0"/>
                        <a:t>Apaga fuegos.</a:t>
                      </a:r>
                    </a:p>
                  </a:txBody>
                  <a:tcPr/>
                </a:tc>
                <a:tc>
                  <a:txBody>
                    <a:bodyPr/>
                    <a:lstStyle/>
                    <a:p>
                      <a:r>
                        <a:rPr lang="es-MX" dirty="0"/>
                        <a:t>Pensamiento futuro/mejora </a:t>
                      </a:r>
                      <a:r>
                        <a:rPr lang="es-MX" dirty="0" err="1"/>
                        <a:t>conctinua</a:t>
                      </a:r>
                      <a:r>
                        <a:rPr lang="es-MX" dirty="0"/>
                        <a:t>.</a:t>
                      </a:r>
                    </a:p>
                  </a:txBody>
                  <a:tcPr/>
                </a:tc>
                <a:extLst>
                  <a:ext uri="{0D108BD9-81ED-4DB2-BD59-A6C34878D82A}">
                    <a16:rowId xmlns:a16="http://schemas.microsoft.com/office/drawing/2014/main" val="2898958707"/>
                  </a:ext>
                </a:extLst>
              </a:tr>
            </a:tbl>
          </a:graphicData>
        </a:graphic>
      </p:graphicFrame>
    </p:spTree>
    <p:extLst>
      <p:ext uri="{BB962C8B-B14F-4D97-AF65-F5344CB8AC3E}">
        <p14:creationId xmlns:p14="http://schemas.microsoft.com/office/powerpoint/2010/main" val="1815539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C18A061-A8B8-FAF0-CCC8-A01AF96514F5}"/>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66683" y="708213"/>
            <a:ext cx="6956612" cy="5441576"/>
          </a:xfrm>
          <a:prstGeom prst="rect">
            <a:avLst/>
          </a:prstGeom>
          <a:noFill/>
          <a:ln>
            <a:noFill/>
          </a:ln>
        </p:spPr>
      </p:pic>
    </p:spTree>
    <p:extLst>
      <p:ext uri="{BB962C8B-B14F-4D97-AF65-F5344CB8AC3E}">
        <p14:creationId xmlns:p14="http://schemas.microsoft.com/office/powerpoint/2010/main" val="31907582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86977-F3E8-D788-5BE9-FA20052AFFE3}"/>
              </a:ext>
            </a:extLst>
          </p:cNvPr>
          <p:cNvSpPr>
            <a:spLocks noGrp="1"/>
          </p:cNvSpPr>
          <p:nvPr>
            <p:ph type="title"/>
          </p:nvPr>
        </p:nvSpPr>
        <p:spPr/>
        <p:txBody>
          <a:bodyPr/>
          <a:lstStyle/>
          <a:p>
            <a:r>
              <a:rPr lang="es-MX" dirty="0"/>
              <a:t>La Nueva Cultura</a:t>
            </a:r>
          </a:p>
        </p:txBody>
      </p:sp>
      <p:sp>
        <p:nvSpPr>
          <p:cNvPr id="3" name="Marcador de contenido 2">
            <a:extLst>
              <a:ext uri="{FF2B5EF4-FFF2-40B4-BE49-F238E27FC236}">
                <a16:creationId xmlns:a16="http://schemas.microsoft.com/office/drawing/2014/main" id="{05B1A04E-8509-A23C-A9CF-81EF1ADE15C9}"/>
              </a:ext>
            </a:extLst>
          </p:cNvPr>
          <p:cNvSpPr>
            <a:spLocks noGrp="1"/>
          </p:cNvSpPr>
          <p:nvPr>
            <p:ph idx="1"/>
          </p:nvPr>
        </p:nvSpPr>
        <p:spPr/>
        <p:txBody>
          <a:bodyPr/>
          <a:lstStyle/>
          <a:p>
            <a:pPr algn="just"/>
            <a:r>
              <a:rPr lang="es-MX" sz="2000" dirty="0"/>
              <a:t>Liderazgo transformador.</a:t>
            </a:r>
          </a:p>
          <a:p>
            <a:pPr algn="just"/>
            <a:r>
              <a:rPr lang="es-MX" sz="2000" dirty="0"/>
              <a:t>Equipos efectivos de trabajo.</a:t>
            </a:r>
          </a:p>
          <a:p>
            <a:pPr algn="just"/>
            <a:r>
              <a:rPr lang="es-MX" sz="2000" dirty="0" err="1"/>
              <a:t>Re-ingeniería</a:t>
            </a:r>
            <a:r>
              <a:rPr lang="es-MX" sz="2000" dirty="0"/>
              <a:t> y administración de procesos.</a:t>
            </a:r>
          </a:p>
          <a:p>
            <a:pPr algn="just"/>
            <a:r>
              <a:rPr lang="es-MX" sz="2000" dirty="0"/>
              <a:t>Herramientas administrativas y estadísticas para la calidad.</a:t>
            </a:r>
          </a:p>
          <a:p>
            <a:pPr algn="just"/>
            <a:r>
              <a:rPr lang="es-MX" sz="2000" dirty="0"/>
              <a:t>Enfoque (externo e interno) hacia la satisfacción de la comunidad y del empleado público. </a:t>
            </a:r>
          </a:p>
          <a:p>
            <a:endParaRPr lang="es-MX" dirty="0"/>
          </a:p>
        </p:txBody>
      </p:sp>
    </p:spTree>
    <p:extLst>
      <p:ext uri="{BB962C8B-B14F-4D97-AF65-F5344CB8AC3E}">
        <p14:creationId xmlns:p14="http://schemas.microsoft.com/office/powerpoint/2010/main" val="2998144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E991A-00F8-C277-8260-7466C6830701}"/>
              </a:ext>
            </a:extLst>
          </p:cNvPr>
          <p:cNvSpPr>
            <a:spLocks noGrp="1"/>
          </p:cNvSpPr>
          <p:nvPr>
            <p:ph type="title"/>
          </p:nvPr>
        </p:nvSpPr>
        <p:spPr/>
        <p:txBody>
          <a:bodyPr/>
          <a:lstStyle/>
          <a:p>
            <a:r>
              <a:rPr lang="es-MX" dirty="0"/>
              <a:t>Filosofía y valores.</a:t>
            </a:r>
          </a:p>
        </p:txBody>
      </p:sp>
      <p:pic>
        <p:nvPicPr>
          <p:cNvPr id="8" name="Marcador de contenido 7">
            <a:extLst>
              <a:ext uri="{FF2B5EF4-FFF2-40B4-BE49-F238E27FC236}">
                <a16:creationId xmlns:a16="http://schemas.microsoft.com/office/drawing/2014/main" id="{DDF92C94-FC93-9FBB-7EF3-E833F8BED943}"/>
              </a:ext>
            </a:extLst>
          </p:cNvPr>
          <p:cNvPicPr>
            <a:picLocks noGrp="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2329132" y="2449902"/>
            <a:ext cx="5978106" cy="3592123"/>
          </a:xfrm>
          <a:prstGeom prst="rect">
            <a:avLst/>
          </a:prstGeom>
          <a:noFill/>
          <a:ln>
            <a:noFill/>
          </a:ln>
        </p:spPr>
      </p:pic>
    </p:spTree>
    <p:extLst>
      <p:ext uri="{BB962C8B-B14F-4D97-AF65-F5344CB8AC3E}">
        <p14:creationId xmlns:p14="http://schemas.microsoft.com/office/powerpoint/2010/main" val="3917869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55F2F2-701E-F94E-88BE-53A9B764E54A}"/>
              </a:ext>
            </a:extLst>
          </p:cNvPr>
          <p:cNvSpPr>
            <a:spLocks noGrp="1"/>
          </p:cNvSpPr>
          <p:nvPr>
            <p:ph type="title"/>
          </p:nvPr>
        </p:nvSpPr>
        <p:spPr/>
        <p:txBody>
          <a:bodyPr/>
          <a:lstStyle/>
          <a:p>
            <a:r>
              <a:rPr lang="es-MX" dirty="0"/>
              <a:t>Debido ejercicio del poder público.</a:t>
            </a:r>
          </a:p>
        </p:txBody>
      </p:sp>
      <p:sp>
        <p:nvSpPr>
          <p:cNvPr id="3" name="Marcador de contenido 2">
            <a:extLst>
              <a:ext uri="{FF2B5EF4-FFF2-40B4-BE49-F238E27FC236}">
                <a16:creationId xmlns:a16="http://schemas.microsoft.com/office/drawing/2014/main" id="{3845B8AC-3076-82D2-BE86-55DC56DC5D64}"/>
              </a:ext>
            </a:extLst>
          </p:cNvPr>
          <p:cNvSpPr>
            <a:spLocks noGrp="1"/>
          </p:cNvSpPr>
          <p:nvPr>
            <p:ph idx="1"/>
          </p:nvPr>
        </p:nvSpPr>
        <p:spPr/>
        <p:txBody>
          <a:bodyPr/>
          <a:lstStyle/>
          <a:p>
            <a:r>
              <a:rPr lang="es-MX" dirty="0"/>
              <a:t>La AP debe ejercer el poder político:</a:t>
            </a:r>
          </a:p>
          <a:p>
            <a:pPr lvl="1">
              <a:buFont typeface="Wingdings" panose="05000000000000000000" pitchFamily="2" charset="2"/>
              <a:buChar char="§"/>
            </a:pPr>
            <a:r>
              <a:rPr lang="es-MX" dirty="0"/>
              <a:t>De manera plural,</a:t>
            </a:r>
          </a:p>
          <a:p>
            <a:pPr lvl="1">
              <a:buFont typeface="Wingdings" panose="05000000000000000000" pitchFamily="2" charset="2"/>
              <a:buChar char="§"/>
            </a:pPr>
            <a:r>
              <a:rPr lang="es-MX" dirty="0"/>
              <a:t>Moderada, </a:t>
            </a:r>
          </a:p>
          <a:p>
            <a:pPr lvl="1">
              <a:buFont typeface="Wingdings" panose="05000000000000000000" pitchFamily="2" charset="2"/>
              <a:buChar char="§"/>
            </a:pPr>
            <a:r>
              <a:rPr lang="es-MX" dirty="0"/>
              <a:t>equilibrada,</a:t>
            </a:r>
          </a:p>
          <a:p>
            <a:pPr lvl="1">
              <a:buFont typeface="Wingdings" panose="05000000000000000000" pitchFamily="2" charset="2"/>
              <a:buChar char="§"/>
            </a:pPr>
            <a:r>
              <a:rPr lang="es-MX" dirty="0"/>
              <a:t>Realista,</a:t>
            </a:r>
          </a:p>
          <a:p>
            <a:pPr lvl="1">
              <a:buFont typeface="Wingdings" panose="05000000000000000000" pitchFamily="2" charset="2"/>
              <a:buChar char="§"/>
            </a:pPr>
            <a:r>
              <a:rPr lang="es-MX" dirty="0"/>
              <a:t>Eficaz, eficiente, </a:t>
            </a:r>
          </a:p>
          <a:p>
            <a:pPr lvl="1">
              <a:buFont typeface="Wingdings" panose="05000000000000000000" pitchFamily="2" charset="2"/>
              <a:buChar char="§"/>
            </a:pPr>
            <a:r>
              <a:rPr lang="es-MX" dirty="0"/>
              <a:t>Socialmente sensible.</a:t>
            </a:r>
          </a:p>
          <a:p>
            <a:pPr lvl="1">
              <a:buFont typeface="Wingdings" panose="05000000000000000000" pitchFamily="2" charset="2"/>
              <a:buChar char="§"/>
            </a:pPr>
            <a:r>
              <a:rPr lang="es-MX" dirty="0"/>
              <a:t>Cooperativa,</a:t>
            </a:r>
          </a:p>
          <a:p>
            <a:pPr lvl="1">
              <a:buFont typeface="Wingdings" panose="05000000000000000000" pitchFamily="2" charset="2"/>
              <a:buChar char="§"/>
            </a:pPr>
            <a:r>
              <a:rPr lang="es-MX" dirty="0"/>
              <a:t>Atenta a la opinión pública y a los ciudadanos.</a:t>
            </a:r>
          </a:p>
        </p:txBody>
      </p:sp>
    </p:spTree>
    <p:extLst>
      <p:ext uri="{BB962C8B-B14F-4D97-AF65-F5344CB8AC3E}">
        <p14:creationId xmlns:p14="http://schemas.microsoft.com/office/powerpoint/2010/main" val="2918180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BD7FDB-8277-473F-A0A0-F929CDA818AB}"/>
              </a:ext>
            </a:extLst>
          </p:cNvPr>
          <p:cNvSpPr>
            <a:spLocks noGrp="1"/>
          </p:cNvSpPr>
          <p:nvPr>
            <p:ph type="title"/>
          </p:nvPr>
        </p:nvSpPr>
        <p:spPr/>
        <p:txBody>
          <a:bodyPr/>
          <a:lstStyle/>
          <a:p>
            <a:r>
              <a:rPr lang="es-ES" dirty="0"/>
              <a:t>Origen de la palabra 	Burocracia.</a:t>
            </a:r>
            <a:endParaRPr lang="es-MX" dirty="0"/>
          </a:p>
        </p:txBody>
      </p:sp>
      <p:sp>
        <p:nvSpPr>
          <p:cNvPr id="3" name="Marcador de contenido 2">
            <a:extLst>
              <a:ext uri="{FF2B5EF4-FFF2-40B4-BE49-F238E27FC236}">
                <a16:creationId xmlns:a16="http://schemas.microsoft.com/office/drawing/2014/main" id="{A4DE0934-7DA1-4019-9402-1E7ECD9321EA}"/>
              </a:ext>
            </a:extLst>
          </p:cNvPr>
          <p:cNvSpPr>
            <a:spLocks noGrp="1"/>
          </p:cNvSpPr>
          <p:nvPr>
            <p:ph idx="1"/>
          </p:nvPr>
        </p:nvSpPr>
        <p:spPr/>
        <p:txBody>
          <a:bodyPr/>
          <a:lstStyle/>
          <a:p>
            <a:pPr algn="just"/>
            <a:r>
              <a:rPr lang="es-ES" dirty="0"/>
              <a:t>La palabra «burocracia», derivada de "</a:t>
            </a:r>
            <a:r>
              <a:rPr lang="es-ES" dirty="0" err="1"/>
              <a:t>bureaucratie</a:t>
            </a:r>
            <a:r>
              <a:rPr lang="es-ES" dirty="0"/>
              <a:t>", lleva implícitos dos componentes lingüísticos: «bureau»: oficina y «</a:t>
            </a:r>
            <a:r>
              <a:rPr lang="es-ES" dirty="0" err="1"/>
              <a:t>cratos</a:t>
            </a:r>
            <a:r>
              <a:rPr lang="es-ES" dirty="0"/>
              <a:t>»: poder</a:t>
            </a:r>
          </a:p>
          <a:p>
            <a:pPr algn="just"/>
            <a:r>
              <a:rPr lang="es-ES" dirty="0"/>
              <a:t>Idea del ejercicio del poder a través del escritorio de las oficinas públicas. </a:t>
            </a:r>
          </a:p>
          <a:p>
            <a:pPr algn="just"/>
            <a:r>
              <a:rPr lang="es-ES" dirty="0"/>
              <a:t>Para Weber, una burocracia es una gran organización que opera y funciona con fundamentos racionales. </a:t>
            </a:r>
          </a:p>
          <a:p>
            <a:pPr algn="just"/>
            <a:endParaRPr lang="es-ES" dirty="0"/>
          </a:p>
          <a:p>
            <a:pPr algn="just"/>
            <a:r>
              <a:rPr lang="es-ES" b="1" dirty="0"/>
              <a:t>EN SOCIOLOGÍA</a:t>
            </a:r>
            <a:r>
              <a:rPr lang="es-ES" dirty="0"/>
              <a:t>, la burocracia es una estructura organizada que se caracteriza por realizar procedimientos regulares, división de trabajo, con jerarquías de mando estricto que implican relaciones impersonales. </a:t>
            </a:r>
          </a:p>
          <a:p>
            <a:pPr algn="just"/>
            <a:r>
              <a:rPr lang="es-ES" dirty="0"/>
              <a:t>Puede referirse genéricamente a cualquier tipo de organización pública o privada.</a:t>
            </a:r>
            <a:endParaRPr lang="es-MX" dirty="0"/>
          </a:p>
        </p:txBody>
      </p:sp>
    </p:spTree>
    <p:extLst>
      <p:ext uri="{BB962C8B-B14F-4D97-AF65-F5344CB8AC3E}">
        <p14:creationId xmlns:p14="http://schemas.microsoft.com/office/powerpoint/2010/main" val="1533750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69B952-A093-5D85-1052-2908852C846C}"/>
              </a:ext>
            </a:extLst>
          </p:cNvPr>
          <p:cNvSpPr>
            <a:spLocks noGrp="1"/>
          </p:cNvSpPr>
          <p:nvPr>
            <p:ph type="title"/>
          </p:nvPr>
        </p:nvSpPr>
        <p:spPr/>
        <p:txBody>
          <a:bodyPr/>
          <a:lstStyle/>
          <a:p>
            <a:r>
              <a:rPr lang="es-MX" dirty="0"/>
              <a:t>Principios rectores a la buena AP.</a:t>
            </a:r>
          </a:p>
        </p:txBody>
      </p:sp>
      <p:sp>
        <p:nvSpPr>
          <p:cNvPr id="3" name="Marcador de contenido 2">
            <a:extLst>
              <a:ext uri="{FF2B5EF4-FFF2-40B4-BE49-F238E27FC236}">
                <a16:creationId xmlns:a16="http://schemas.microsoft.com/office/drawing/2014/main" id="{7E0E74F7-8F7E-4491-EE1A-7BFBC2A9B8A3}"/>
              </a:ext>
            </a:extLst>
          </p:cNvPr>
          <p:cNvSpPr>
            <a:spLocks noGrp="1"/>
          </p:cNvSpPr>
          <p:nvPr>
            <p:ph idx="1"/>
          </p:nvPr>
        </p:nvSpPr>
        <p:spPr/>
        <p:txBody>
          <a:bodyPr/>
          <a:lstStyle/>
          <a:p>
            <a:r>
              <a:rPr lang="es-MX" dirty="0"/>
              <a:t>Servicio objetivo: atender los asuntos de interés general de manera adecuada, objetiva, equitativa y en un plazo determinado y breve.</a:t>
            </a:r>
          </a:p>
          <a:p>
            <a:r>
              <a:rPr lang="es-MX" dirty="0"/>
              <a:t>De racionalidad; de igualdad de trato; </a:t>
            </a:r>
          </a:p>
          <a:p>
            <a:r>
              <a:rPr lang="es-MX" dirty="0"/>
              <a:t>De eficacia y racionalidad; </a:t>
            </a:r>
          </a:p>
          <a:p>
            <a:r>
              <a:rPr lang="es-MX" dirty="0"/>
              <a:t>De Evaluación y de ética en el servicio; </a:t>
            </a:r>
          </a:p>
          <a:p>
            <a:r>
              <a:rPr lang="es-MX" dirty="0"/>
              <a:t>De imparcialidad e independencia.</a:t>
            </a:r>
          </a:p>
          <a:p>
            <a:r>
              <a:rPr lang="es-MX" dirty="0"/>
              <a:t>Celeridad y transparencia, </a:t>
            </a:r>
          </a:p>
          <a:p>
            <a:r>
              <a:rPr lang="es-MX" dirty="0"/>
              <a:t>La buena AP se eleva como un DH, porque las instituciones que representan no son de los políticos o de los funcionarios que la ejercen, sino que son de todos y cada uno de los ciudadanos.</a:t>
            </a:r>
          </a:p>
        </p:txBody>
      </p:sp>
    </p:spTree>
    <p:extLst>
      <p:ext uri="{BB962C8B-B14F-4D97-AF65-F5344CB8AC3E}">
        <p14:creationId xmlns:p14="http://schemas.microsoft.com/office/powerpoint/2010/main" val="383807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F6D6CE-CA2A-4C94-84A3-870E3D621C45}"/>
              </a:ext>
            </a:extLst>
          </p:cNvPr>
          <p:cNvSpPr>
            <a:spLocks noGrp="1"/>
          </p:cNvSpPr>
          <p:nvPr>
            <p:ph type="title"/>
          </p:nvPr>
        </p:nvSpPr>
        <p:spPr/>
        <p:txBody>
          <a:bodyPr/>
          <a:lstStyle/>
          <a:p>
            <a:r>
              <a:rPr lang="es-ES" dirty="0"/>
              <a:t>Recorrido Histórico: La Burocracia y su Recurso Humano</a:t>
            </a:r>
            <a:endParaRPr lang="es-MX" dirty="0"/>
          </a:p>
        </p:txBody>
      </p:sp>
      <p:sp>
        <p:nvSpPr>
          <p:cNvPr id="3" name="Marcador de contenido 2">
            <a:extLst>
              <a:ext uri="{FF2B5EF4-FFF2-40B4-BE49-F238E27FC236}">
                <a16:creationId xmlns:a16="http://schemas.microsoft.com/office/drawing/2014/main" id="{4131E900-0029-4057-8C2B-D4F2B3175D96}"/>
              </a:ext>
            </a:extLst>
          </p:cNvPr>
          <p:cNvSpPr>
            <a:spLocks noGrp="1"/>
          </p:cNvSpPr>
          <p:nvPr>
            <p:ph idx="1"/>
          </p:nvPr>
        </p:nvSpPr>
        <p:spPr/>
        <p:txBody>
          <a:bodyPr/>
          <a:lstStyle/>
          <a:p>
            <a:pPr algn="just"/>
            <a:r>
              <a:rPr lang="es-ES" dirty="0"/>
              <a:t>La organización burocrática tiene sus orígenes en el antiguo Egipto (2900-2475 </a:t>
            </a:r>
            <a:r>
              <a:rPr lang="es-ES" dirty="0" err="1"/>
              <a:t>a.C</a:t>
            </a:r>
            <a:r>
              <a:rPr lang="es-ES" dirty="0"/>
              <a:t>), donde existía una estructura administrativa, jerarquía y escuelas de instrucción para servidores públicos, </a:t>
            </a:r>
          </a:p>
          <a:p>
            <a:pPr algn="just"/>
            <a:r>
              <a:rPr lang="es-ES" dirty="0"/>
              <a:t>para el siglo V a.C. en la antigua Grecia los puestos públicos eran considerados honoríficos, gratuitos, y temporales, no existía el recurso de reelección, ocupaban cargos desprovistos de una formación previa. La experiencia no era considerada como prioridad. </a:t>
            </a:r>
          </a:p>
          <a:p>
            <a:pPr algn="just"/>
            <a:r>
              <a:rPr lang="es-ES" dirty="0"/>
              <a:t>En el caso de China (980-1080) contaban con un sistema con reglas estrictas para el ascenso burocrático basado en méritos. Se mantenía un perfeccionamiento educativo de la burocracia, a través de técnicas metódicas de administración de personal.</a:t>
            </a:r>
            <a:endParaRPr lang="es-MX" dirty="0"/>
          </a:p>
        </p:txBody>
      </p:sp>
    </p:spTree>
    <p:extLst>
      <p:ext uri="{BB962C8B-B14F-4D97-AF65-F5344CB8AC3E}">
        <p14:creationId xmlns:p14="http://schemas.microsoft.com/office/powerpoint/2010/main" val="2043166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AD9D8B-B190-4008-8B62-6C038C935A83}"/>
              </a:ext>
            </a:extLst>
          </p:cNvPr>
          <p:cNvSpPr>
            <a:spLocks noGrp="1"/>
          </p:cNvSpPr>
          <p:nvPr>
            <p:ph type="title"/>
          </p:nvPr>
        </p:nvSpPr>
        <p:spPr/>
        <p:txBody>
          <a:bodyPr/>
          <a:lstStyle/>
          <a:p>
            <a:r>
              <a:rPr lang="es-ES" dirty="0"/>
              <a:t>Recorrido histórico…</a:t>
            </a:r>
            <a:endParaRPr lang="es-MX" dirty="0"/>
          </a:p>
        </p:txBody>
      </p:sp>
      <p:sp>
        <p:nvSpPr>
          <p:cNvPr id="3" name="Marcador de contenido 2">
            <a:extLst>
              <a:ext uri="{FF2B5EF4-FFF2-40B4-BE49-F238E27FC236}">
                <a16:creationId xmlns:a16="http://schemas.microsoft.com/office/drawing/2014/main" id="{3A9E67AB-018A-4C1E-8300-0DBD29D8BF5F}"/>
              </a:ext>
            </a:extLst>
          </p:cNvPr>
          <p:cNvSpPr>
            <a:spLocks noGrp="1"/>
          </p:cNvSpPr>
          <p:nvPr>
            <p:ph idx="1"/>
          </p:nvPr>
        </p:nvSpPr>
        <p:spPr>
          <a:xfrm>
            <a:off x="677334" y="2185756"/>
            <a:ext cx="8596668" cy="3880773"/>
          </a:xfrm>
        </p:spPr>
        <p:txBody>
          <a:bodyPr/>
          <a:lstStyle/>
          <a:p>
            <a:pPr algn="just"/>
            <a:r>
              <a:rPr lang="es-ES" dirty="0"/>
              <a:t>Ya en el siglo IV en Roma surge el interés por hacer una carrera administrativa y obtener honores, prestigio social y posiciones. </a:t>
            </a:r>
          </a:p>
          <a:p>
            <a:pPr algn="just"/>
            <a:r>
              <a:rPr lang="es-ES" dirty="0"/>
              <a:t>Con el arribo de la Edad Media en el siglo V-XV los grandes feudos carecían de una burocracia administrativa y la administración tenía insuficiencias técnicas. </a:t>
            </a:r>
          </a:p>
          <a:p>
            <a:pPr algn="just"/>
            <a:r>
              <a:rPr lang="es-ES" dirty="0"/>
              <a:t>En el siglo XVI aparece el Estado Moderno con la centralización del poder y la organización formal del funcionariado, se fijan entonces instancias de poder y autoridad.</a:t>
            </a:r>
          </a:p>
          <a:p>
            <a:pPr algn="just"/>
            <a:r>
              <a:rPr lang="es-ES" dirty="0"/>
              <a:t>Estado Absolutista con la corriente </a:t>
            </a:r>
            <a:r>
              <a:rPr lang="es-ES" dirty="0" err="1"/>
              <a:t>cameralista</a:t>
            </a:r>
            <a:r>
              <a:rPr lang="es-ES" dirty="0"/>
              <a:t> prusiana y la ciencia administrativa al servicio del monarca, el funcionario se caracterizaba por ser burgués, honrado, leal y activo. Se transitó del arte del gobierno a la Ciencia del Estado.</a:t>
            </a:r>
            <a:endParaRPr lang="es-MX" dirty="0"/>
          </a:p>
        </p:txBody>
      </p:sp>
    </p:spTree>
    <p:extLst>
      <p:ext uri="{BB962C8B-B14F-4D97-AF65-F5344CB8AC3E}">
        <p14:creationId xmlns:p14="http://schemas.microsoft.com/office/powerpoint/2010/main" val="320616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19050E-9C20-4CB2-9FED-90223CBB52C7}"/>
              </a:ext>
            </a:extLst>
          </p:cNvPr>
          <p:cNvSpPr>
            <a:spLocks noGrp="1"/>
          </p:cNvSpPr>
          <p:nvPr>
            <p:ph type="title"/>
          </p:nvPr>
        </p:nvSpPr>
        <p:spPr/>
        <p:txBody>
          <a:bodyPr/>
          <a:lstStyle/>
          <a:p>
            <a:r>
              <a:rPr lang="es-ES" dirty="0"/>
              <a:t>Recorrido histórico...</a:t>
            </a:r>
            <a:endParaRPr lang="es-MX" dirty="0"/>
          </a:p>
        </p:txBody>
      </p:sp>
      <p:sp>
        <p:nvSpPr>
          <p:cNvPr id="3" name="Marcador de contenido 2">
            <a:extLst>
              <a:ext uri="{FF2B5EF4-FFF2-40B4-BE49-F238E27FC236}">
                <a16:creationId xmlns:a16="http://schemas.microsoft.com/office/drawing/2014/main" id="{6FB6AAE7-FFB2-4989-9D3D-C36E5E8EA621}"/>
              </a:ext>
            </a:extLst>
          </p:cNvPr>
          <p:cNvSpPr>
            <a:spLocks noGrp="1"/>
          </p:cNvSpPr>
          <p:nvPr>
            <p:ph idx="1"/>
          </p:nvPr>
        </p:nvSpPr>
        <p:spPr/>
        <p:txBody>
          <a:bodyPr/>
          <a:lstStyle/>
          <a:p>
            <a:pPr algn="just"/>
            <a:r>
              <a:rPr lang="es-ES" dirty="0"/>
              <a:t>El funcionariado aristócrata es sustituido con la aparición de la clase media, se exige que los funcionarios tengan conocimientos de política, economía y comercio.</a:t>
            </a:r>
          </a:p>
          <a:p>
            <a:pPr algn="just"/>
            <a:r>
              <a:rPr lang="es-ES" dirty="0"/>
              <a:t>Con el ocaso del Absolutismo, el Rey se convierte en servidor del pueblo y florece el liberalismo (XIX).</a:t>
            </a:r>
          </a:p>
          <a:p>
            <a:pPr algn="just"/>
            <a:r>
              <a:rPr lang="es-ES" dirty="0"/>
              <a:t>La soberanía encarnada en el pueblo, se perfecciona la administración especializada relativa a la Hacienda, la Justicia, la Defensa y los Asuntos Exteriores, por lo que el mérito se enaltece como principio de igualdad de oportunidades para ocupar un cargo público. </a:t>
            </a:r>
            <a:endParaRPr lang="es-MX" dirty="0"/>
          </a:p>
        </p:txBody>
      </p:sp>
    </p:spTree>
    <p:extLst>
      <p:ext uri="{BB962C8B-B14F-4D97-AF65-F5344CB8AC3E}">
        <p14:creationId xmlns:p14="http://schemas.microsoft.com/office/powerpoint/2010/main" val="225728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9BCAE4-5E0C-4875-89D0-06F2061E5EC6}"/>
              </a:ext>
            </a:extLst>
          </p:cNvPr>
          <p:cNvSpPr>
            <a:spLocks noGrp="1"/>
          </p:cNvSpPr>
          <p:nvPr>
            <p:ph type="title"/>
          </p:nvPr>
        </p:nvSpPr>
        <p:spPr/>
        <p:txBody>
          <a:bodyPr/>
          <a:lstStyle/>
          <a:p>
            <a:r>
              <a:rPr lang="es-ES" dirty="0"/>
              <a:t>Siglo XX, Max Weber.</a:t>
            </a:r>
            <a:endParaRPr lang="es-MX" dirty="0"/>
          </a:p>
        </p:txBody>
      </p:sp>
      <p:sp>
        <p:nvSpPr>
          <p:cNvPr id="3" name="Marcador de contenido 2">
            <a:extLst>
              <a:ext uri="{FF2B5EF4-FFF2-40B4-BE49-F238E27FC236}">
                <a16:creationId xmlns:a16="http://schemas.microsoft.com/office/drawing/2014/main" id="{014878CA-3E42-4B6C-858F-AACD6D4A4747}"/>
              </a:ext>
            </a:extLst>
          </p:cNvPr>
          <p:cNvSpPr>
            <a:spLocks noGrp="1"/>
          </p:cNvSpPr>
          <p:nvPr>
            <p:ph idx="1"/>
          </p:nvPr>
        </p:nvSpPr>
        <p:spPr/>
        <p:txBody>
          <a:bodyPr>
            <a:normAutofit/>
          </a:bodyPr>
          <a:lstStyle/>
          <a:p>
            <a:r>
              <a:rPr lang="es-ES" dirty="0"/>
              <a:t>Entrados en el siglo XX Max Weber revoluciona el pensamiento administrativo con la Teoría Clásica de la Burocracia imperante hasta nuestros días tanto en organizaciones públicas como privadas.</a:t>
            </a:r>
          </a:p>
          <a:p>
            <a:r>
              <a:rPr lang="es-ES" dirty="0"/>
              <a:t>Se distingue por el modelo racional y sus tres tipos de dominación:</a:t>
            </a:r>
          </a:p>
          <a:p>
            <a:pPr lvl="1">
              <a:buFont typeface="Wingdings" panose="05000000000000000000" pitchFamily="2" charset="2"/>
              <a:buChar char="q"/>
            </a:pPr>
            <a:r>
              <a:rPr lang="es-ES" dirty="0"/>
              <a:t>Tradicional, </a:t>
            </a:r>
          </a:p>
          <a:p>
            <a:pPr lvl="1">
              <a:buFont typeface="Wingdings" panose="05000000000000000000" pitchFamily="2" charset="2"/>
              <a:buChar char="q"/>
            </a:pPr>
            <a:r>
              <a:rPr lang="es-ES" dirty="0"/>
              <a:t>Carismático, y</a:t>
            </a:r>
          </a:p>
          <a:p>
            <a:pPr lvl="1">
              <a:buFont typeface="Wingdings" panose="05000000000000000000" pitchFamily="2" charset="2"/>
              <a:buChar char="q"/>
            </a:pPr>
            <a:r>
              <a:rPr lang="es-ES" dirty="0"/>
              <a:t>Racional legal </a:t>
            </a:r>
          </a:p>
          <a:p>
            <a:r>
              <a:rPr lang="es-ES" dirty="0"/>
              <a:t>Su teoría se caracteriza por el orden y la racionalidad se definen objetivos claros, jerarquía, cadenas de mando y control, clasificación de puestos, sistema de retribuciones, carrera de asensos, rigurosa disciplina y vigilancia y capacitación constante.</a:t>
            </a:r>
            <a:endParaRPr lang="es-MX" dirty="0"/>
          </a:p>
        </p:txBody>
      </p:sp>
    </p:spTree>
    <p:extLst>
      <p:ext uri="{BB962C8B-B14F-4D97-AF65-F5344CB8AC3E}">
        <p14:creationId xmlns:p14="http://schemas.microsoft.com/office/powerpoint/2010/main" val="217679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AF7C04-F8FC-DF8C-2F60-4017A791BB7A}"/>
              </a:ext>
            </a:extLst>
          </p:cNvPr>
          <p:cNvSpPr>
            <a:spLocks noGrp="1"/>
          </p:cNvSpPr>
          <p:nvPr>
            <p:ph type="title"/>
          </p:nvPr>
        </p:nvSpPr>
        <p:spPr/>
        <p:txBody>
          <a:bodyPr/>
          <a:lstStyle/>
          <a:p>
            <a:r>
              <a:rPr lang="es-MX" dirty="0"/>
              <a:t>La dominación tradicional</a:t>
            </a:r>
          </a:p>
        </p:txBody>
      </p:sp>
      <p:sp>
        <p:nvSpPr>
          <p:cNvPr id="3" name="Marcador de contenido 2">
            <a:extLst>
              <a:ext uri="{FF2B5EF4-FFF2-40B4-BE49-F238E27FC236}">
                <a16:creationId xmlns:a16="http://schemas.microsoft.com/office/drawing/2014/main" id="{18200822-E9A8-34EC-FF1F-0CAA361390B4}"/>
              </a:ext>
            </a:extLst>
          </p:cNvPr>
          <p:cNvSpPr>
            <a:spLocks noGrp="1"/>
          </p:cNvSpPr>
          <p:nvPr>
            <p:ph idx="1"/>
          </p:nvPr>
        </p:nvSpPr>
        <p:spPr/>
        <p:txBody>
          <a:bodyPr/>
          <a:lstStyle/>
          <a:p>
            <a:pPr marL="0" indent="0" algn="l" fontAlgn="base">
              <a:buNone/>
            </a:pPr>
            <a:r>
              <a:rPr lang="es-MX" b="1" i="0" dirty="0">
                <a:solidFill>
                  <a:srgbClr val="3F3F3F"/>
                </a:solidFill>
                <a:effectLst/>
                <a:latin typeface="Open Sans" panose="020B0606030504020204" pitchFamily="34" charset="0"/>
              </a:rPr>
              <a:t> </a:t>
            </a:r>
            <a:endParaRPr lang="es-MX" b="0" i="0" dirty="0">
              <a:solidFill>
                <a:srgbClr val="3F3F3F"/>
              </a:solidFill>
              <a:effectLst/>
              <a:latin typeface="Open Sans" panose="020B0606030504020204" pitchFamily="34" charset="0"/>
            </a:endParaRPr>
          </a:p>
          <a:p>
            <a:pPr algn="just" fontAlgn="base"/>
            <a:r>
              <a:rPr lang="es-MX" sz="2000" b="0" i="0" dirty="0">
                <a:solidFill>
                  <a:srgbClr val="3F3F3F"/>
                </a:solidFill>
                <a:effectLst/>
                <a:latin typeface="Open Sans" panose="020B0606030504020204" pitchFamily="34" charset="0"/>
              </a:rPr>
              <a:t>La dominación tradicional se basa en la creencia en la “</a:t>
            </a:r>
            <a:r>
              <a:rPr lang="es-MX" sz="2000" b="0" i="1" dirty="0">
                <a:solidFill>
                  <a:srgbClr val="3F3F3F"/>
                </a:solidFill>
                <a:effectLst/>
                <a:latin typeface="Open Sans" panose="020B0606030504020204" pitchFamily="34" charset="0"/>
              </a:rPr>
              <a:t>santidad de ordenaciones y poderes de mando heredados de tiempos lejanos, desde tiempo inmemorial, creyéndose en ella en méritos de su santidad” </a:t>
            </a:r>
            <a:r>
              <a:rPr lang="es-MX" sz="2000" b="0" i="0" dirty="0">
                <a:solidFill>
                  <a:srgbClr val="3F3F3F"/>
                </a:solidFill>
                <a:effectLst/>
                <a:latin typeface="Open Sans" panose="020B0606030504020204" pitchFamily="34" charset="0"/>
              </a:rPr>
              <a:t>(Weber, 1983, p. 180). El dirigente en este tipo de dominación debe basar su mandato en la tradición y en los hábitos, que son sagrados para los dominados, para no provocar su resistencia. Domina con un cuadro administrativo conformado por funcionarios servidores que deben fidelidad personal al señor.</a:t>
            </a:r>
          </a:p>
          <a:p>
            <a:pPr algn="just" fontAlgn="base"/>
            <a:r>
              <a:rPr lang="es-MX" sz="2000" dirty="0">
                <a:solidFill>
                  <a:srgbClr val="3F3F3F"/>
                </a:solidFill>
                <a:latin typeface="Open Sans" panose="020B0606030504020204" pitchFamily="34" charset="0"/>
              </a:rPr>
              <a:t>T</a:t>
            </a:r>
            <a:r>
              <a:rPr lang="es-MX" sz="2000" b="0" i="0" dirty="0">
                <a:solidFill>
                  <a:srgbClr val="3F3F3F"/>
                </a:solidFill>
                <a:effectLst/>
                <a:latin typeface="Open Sans" panose="020B0606030504020204" pitchFamily="34" charset="0"/>
              </a:rPr>
              <a:t>ipos puros originarios que no contaban con un cuadro administrativo: a) gerontocracia, y b) patriarcalismo</a:t>
            </a:r>
          </a:p>
          <a:p>
            <a:endParaRPr lang="es-MX" dirty="0"/>
          </a:p>
        </p:txBody>
      </p:sp>
    </p:spTree>
    <p:extLst>
      <p:ext uri="{BB962C8B-B14F-4D97-AF65-F5344CB8AC3E}">
        <p14:creationId xmlns:p14="http://schemas.microsoft.com/office/powerpoint/2010/main" val="72923045"/>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935</TotalTime>
  <Words>3281</Words>
  <Application>Microsoft Office PowerPoint</Application>
  <PresentationFormat>Panorámica</PresentationFormat>
  <Paragraphs>262</Paragraphs>
  <Slides>40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40</vt:i4>
      </vt:variant>
    </vt:vector>
  </HeadingPairs>
  <TitlesOfParts>
    <vt:vector size="47" baseType="lpstr">
      <vt:lpstr>Arial</vt:lpstr>
      <vt:lpstr>Courier New</vt:lpstr>
      <vt:lpstr>Open Sans</vt:lpstr>
      <vt:lpstr>Trebuchet MS</vt:lpstr>
      <vt:lpstr>Wingdings</vt:lpstr>
      <vt:lpstr>Wingdings 3</vt:lpstr>
      <vt:lpstr>Faceta</vt:lpstr>
      <vt:lpstr>GESTIÓN DE PERSONAL PÚBLICO</vt:lpstr>
      <vt:lpstr>Concepto</vt:lpstr>
      <vt:lpstr>Concepto</vt:lpstr>
      <vt:lpstr>Origen de la palabra  Burocracia.</vt:lpstr>
      <vt:lpstr>Recorrido Histórico: La Burocracia y su Recurso Humano</vt:lpstr>
      <vt:lpstr>Recorrido histórico…</vt:lpstr>
      <vt:lpstr>Recorrido histórico...</vt:lpstr>
      <vt:lpstr>Siglo XX, Max Weber.</vt:lpstr>
      <vt:lpstr>La dominación tradicional</vt:lpstr>
      <vt:lpstr>La dominación carismática </vt:lpstr>
      <vt:lpstr>La dominación racional legal</vt:lpstr>
      <vt:lpstr>Vertientes de la burocracia.</vt:lpstr>
      <vt:lpstr>Teóricos de la Administración</vt:lpstr>
      <vt:lpstr>Aspectos relevantes de la burocracia en Weber.</vt:lpstr>
      <vt:lpstr>Teoría Racional de la Burocracia.</vt:lpstr>
      <vt:lpstr>Organización burocrática ideal, se fomenta:</vt:lpstr>
      <vt:lpstr>Modelo burocrático</vt:lpstr>
      <vt:lpstr>Concepto de burócrata, características</vt:lpstr>
      <vt:lpstr>Críticas posteriores.</vt:lpstr>
      <vt:lpstr>La burocracia en el estado benefactor</vt:lpstr>
      <vt:lpstr>La burocracia en el estado benefactor</vt:lpstr>
      <vt:lpstr>Uso de la razón en el burócrata:</vt:lpstr>
      <vt:lpstr>Debilidades de la burocracia</vt:lpstr>
      <vt:lpstr>Aspecto negativo de la burocracia</vt:lpstr>
      <vt:lpstr>Críticas al modelo.</vt:lpstr>
      <vt:lpstr>Burocracia y tecnocracia.</vt:lpstr>
      <vt:lpstr>Civilización tecnológica y orden político.</vt:lpstr>
      <vt:lpstr>La tecnología como condición del poder político.</vt:lpstr>
      <vt:lpstr>El estado como condición para el desarrollo tecnológico.</vt:lpstr>
      <vt:lpstr>La Administración Pública como Derecho Humano.</vt:lpstr>
      <vt:lpstr>Desarrollo del Recurso Humano</vt:lpstr>
      <vt:lpstr>Desafío de las organizaciones Públicas.</vt:lpstr>
      <vt:lpstr>Paradigma actual de la Administración Pública.</vt:lpstr>
      <vt:lpstr>Paradigma tradicional vs paradigma nuevo.</vt:lpstr>
      <vt:lpstr>…paradigma tradicional vs paradigma nuevo.</vt:lpstr>
      <vt:lpstr>Presentación de PowerPoint</vt:lpstr>
      <vt:lpstr>La Nueva Cultura</vt:lpstr>
      <vt:lpstr>Filosofía y valores.</vt:lpstr>
      <vt:lpstr>Debido ejercicio del poder público.</vt:lpstr>
      <vt:lpstr>Principios rectores a la buena 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GESTIÓN DE PERSONAL PÚBLICO</dc:title>
  <dc:creator>Hugo Nicolas Perez Gonzalez</dc:creator>
  <cp:lastModifiedBy>Customer care</cp:lastModifiedBy>
  <cp:revision>40</cp:revision>
  <dcterms:created xsi:type="dcterms:W3CDTF">2023-06-13T16:40:58Z</dcterms:created>
  <dcterms:modified xsi:type="dcterms:W3CDTF">2023-06-21T04:29:14Z</dcterms:modified>
</cp:coreProperties>
</file>